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 bookmarkIdSeed="3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74" r:id="rId3"/>
    <p:sldId id="282" r:id="rId4"/>
    <p:sldId id="283" r:id="rId5"/>
    <p:sldId id="286" r:id="rId6"/>
    <p:sldId id="284" r:id="rId7"/>
    <p:sldId id="285" r:id="rId8"/>
  </p:sldIdLst>
  <p:sldSz cx="12192000" cy="6858000"/>
  <p:notesSz cx="6797675" cy="9926638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1003" userDrawn="1">
          <p15:clr>
            <a:srgbClr val="A4A3A4"/>
          </p15:clr>
        </p15:guide>
        <p15:guide id="3" orient="horz" pos="913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604" userDrawn="1">
          <p15:clr>
            <a:srgbClr val="A4A3A4"/>
          </p15:clr>
        </p15:guide>
        <p15:guide id="7" pos="70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779C"/>
    <a:srgbClr val="21355D"/>
    <a:srgbClr val="6D9BB7"/>
    <a:srgbClr val="A0BED0"/>
    <a:srgbClr val="556E82"/>
    <a:srgbClr val="88B5D4"/>
    <a:srgbClr val="0F0B61"/>
    <a:srgbClr val="7D6323"/>
    <a:srgbClr val="978439"/>
    <a:srgbClr val="897B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08" autoAdjust="0"/>
  </p:normalViewPr>
  <p:slideViewPr>
    <p:cSldViewPr showGuides="1">
      <p:cViewPr varScale="1">
        <p:scale>
          <a:sx n="88" d="100"/>
          <a:sy n="88" d="100"/>
        </p:scale>
        <p:origin x="403" y="67"/>
      </p:cViewPr>
      <p:guideLst>
        <p:guide orient="horz" pos="2160"/>
        <p:guide orient="horz" pos="1003"/>
        <p:guide orient="horz" pos="913"/>
        <p:guide orient="horz" pos="3861"/>
        <p:guide pos="3840"/>
        <p:guide pos="604"/>
        <p:guide pos="701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80" d="100"/>
          <a:sy n="80" d="100"/>
        </p:scale>
        <p:origin x="2846" y="-55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CF24DE-A009-47EC-A994-2C17E4B067A3}" type="datetimeFigureOut">
              <a:rPr lang="nb-NO" smtClean="0"/>
              <a:t>01.10.2018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1D7869-2FA0-46F6-845B-C2F49CB8A06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875363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4C18B6A-70AD-4AB0-A02D-C0FC08D14F91}" type="datetimeFigureOut">
              <a:rPr lang="nb-NO"/>
              <a:pPr>
                <a:defRPr/>
              </a:pPr>
              <a:t>01.10.2018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773A84-FC95-4064-B83F-81CB4A0C49A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9695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73A84-FC95-4064-B83F-81CB4A0C49A5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73237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73A84-FC95-4064-B83F-81CB4A0C49A5}" type="slidenum">
              <a:rPr lang="nb-NO" smtClean="0"/>
              <a:pPr>
                <a:defRPr/>
              </a:pPr>
              <a:t>2</a:t>
            </a:fld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5360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73A84-FC95-4064-B83F-81CB4A0C49A5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05441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73A84-FC95-4064-B83F-81CB4A0C49A5}" type="slidenum">
              <a:rPr lang="nb-NO" smtClean="0"/>
              <a:pPr>
                <a:defRPr/>
              </a:pPr>
              <a:t>4</a:t>
            </a:fld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17789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773A84-FC95-4064-B83F-81CB4A0C49A5}" type="slidenum">
              <a:rPr lang="nb-NO" smtClean="0"/>
              <a:pPr>
                <a:defRPr/>
              </a:pPr>
              <a:t>6</a:t>
            </a:fld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63797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Startside Alternativ 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</a:t>
            </a:r>
            <a:r>
              <a:rPr lang="nb-NO" sz="1200" dirty="0" smtClean="0"/>
              <a:t>Startside Alternativ 1</a:t>
            </a:r>
            <a:endParaRPr lang="nb-NO" sz="1200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111500" y="548680"/>
            <a:ext cx="46604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noProof="0" dirty="0" smtClean="0"/>
              <a:t>Samferdselsdepartementet</a:t>
            </a:r>
            <a:endParaRPr lang="nb-NO" sz="1300" noProof="0" dirty="0"/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Presentasjonstittel</a:t>
            </a: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192" y="3273552"/>
            <a:ext cx="12216384" cy="3584448"/>
          </a:xfrm>
          <a:prstGeom prst="rect">
            <a:avLst/>
          </a:prstGeom>
        </p:spPr>
      </p:pic>
      <p:cxnSp>
        <p:nvCxnSpPr>
          <p:cNvPr id="19" name="Rett linje 18"/>
          <p:cNvCxnSpPr/>
          <p:nvPr userDrawn="1"/>
        </p:nvCxnSpPr>
        <p:spPr>
          <a:xfrm>
            <a:off x="1062506" y="368660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7799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TEKST UTEN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0" y="-276225"/>
            <a:ext cx="4366684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Tekst uten </a:t>
            </a:r>
            <a:r>
              <a:rPr lang="nb-NO" sz="1200" dirty="0" err="1"/>
              <a:t>kulepunkter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9792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7"/>
            <a:ext cx="9792000" cy="4525963"/>
          </a:xfrm>
        </p:spPr>
        <p:txBody>
          <a:bodyPr/>
          <a:lstStyle>
            <a:lvl1pPr>
              <a:buNone/>
              <a:defRPr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5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497F732-07D0-4956-B51F-E96373CDD5D3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Tekst med 1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Tekst med </a:t>
            </a:r>
            <a:r>
              <a:rPr lang="nb-NO" sz="1200" dirty="0" err="1"/>
              <a:t>kulepunkter</a:t>
            </a:r>
            <a:r>
              <a:rPr lang="nb-NO" sz="1200" dirty="0"/>
              <a:t> - 1 vertikalt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9958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1" y="1592797"/>
            <a:ext cx="7309467" cy="45259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2000" y="-1"/>
            <a:ext cx="3420000" cy="6120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B320122-1C2D-4A29-8665-C4459171E255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Tekst med 2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Tekst med kulepunkter - </a:t>
            </a:r>
            <a:r>
              <a:rPr lang="nb-NO" sz="1200" dirty="0" smtClean="0"/>
              <a:t>2 vertikale bilder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9958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1" y="1592797"/>
            <a:ext cx="7309467" cy="45259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7795984-BE4F-44CB-A861-3719966925B6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2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2000" y="228"/>
            <a:ext cx="3420000" cy="305345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3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8772000" y="3059368"/>
            <a:ext cx="3420000" cy="3053454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4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271791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Tekst med 3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Tekst med </a:t>
            </a:r>
            <a:r>
              <a:rPr lang="nb-NO" sz="1200" dirty="0" err="1"/>
              <a:t>kulepunkter</a:t>
            </a:r>
            <a:r>
              <a:rPr lang="nb-NO" sz="1200" dirty="0"/>
              <a:t> – 3 vertikale bilder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8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7"/>
            <a:ext cx="7308000" cy="45259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2000" y="228"/>
            <a:ext cx="3420000" cy="205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8772000" y="2039935"/>
            <a:ext cx="3420000" cy="205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8772000" y="4077300"/>
            <a:ext cx="3420000" cy="205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 smtClean="0"/>
          </a:p>
        </p:txBody>
      </p:sp>
      <p:sp>
        <p:nvSpPr>
          <p:cNvPr id="14" name="TekstSylinder 13"/>
          <p:cNvSpPr txBox="1"/>
          <p:nvPr userDrawn="1"/>
        </p:nvSpPr>
        <p:spPr>
          <a:xfrm>
            <a:off x="-3073400" y="5299076"/>
            <a:ext cx="268816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b="1" dirty="0"/>
              <a:t>Tips  bilde:</a:t>
            </a:r>
          </a:p>
          <a:p>
            <a:pPr>
              <a:defRPr/>
            </a:pPr>
            <a:r>
              <a:rPr lang="nb-NO" sz="1200" dirty="0"/>
              <a:t>For best oppløsning </a:t>
            </a:r>
            <a:r>
              <a:rPr lang="nb-NO" sz="1200" dirty="0" smtClean="0"/>
              <a:t>anbefales </a:t>
            </a:r>
            <a:r>
              <a:rPr lang="nb-NO" sz="1200" dirty="0" err="1"/>
              <a:t>j</a:t>
            </a:r>
            <a:r>
              <a:rPr lang="nb-NO" sz="1200" dirty="0" err="1" smtClean="0"/>
              <a:t>pg</a:t>
            </a:r>
            <a:r>
              <a:rPr lang="nb-NO" sz="1200" dirty="0" smtClean="0"/>
              <a:t> </a:t>
            </a:r>
            <a:r>
              <a:rPr lang="nb-NO" sz="1200" dirty="0"/>
              <a:t>og </a:t>
            </a:r>
            <a:r>
              <a:rPr lang="nb-NO" sz="1200" dirty="0" err="1" smtClean="0"/>
              <a:t>png-format</a:t>
            </a:r>
            <a:r>
              <a:rPr lang="nb-NO" sz="1200" dirty="0" smtClean="0"/>
              <a:t>.</a:t>
            </a:r>
            <a:endParaRPr lang="nb-NO" sz="1200" dirty="0"/>
          </a:p>
        </p:txBody>
      </p:sp>
      <p:sp>
        <p:nvSpPr>
          <p:cNvPr id="12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1FD6C151-C038-470E-A1EE-F7F1A996446C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8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Tekst me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Sylinder 6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Tekst med </a:t>
            </a:r>
            <a:r>
              <a:rPr lang="nb-NO" sz="1200" dirty="0" err="1"/>
              <a:t>kulepunkter</a:t>
            </a:r>
            <a:r>
              <a:rPr lang="nb-NO" sz="1200" dirty="0"/>
              <a:t> – </a:t>
            </a:r>
            <a:r>
              <a:rPr lang="nb-NO" sz="1200" dirty="0" smtClean="0"/>
              <a:t>4 </a:t>
            </a:r>
            <a:r>
              <a:rPr lang="nb-NO" sz="1200" dirty="0"/>
              <a:t>vertikale bilder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8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7"/>
            <a:ext cx="7308000" cy="4525963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8770570" y="0"/>
            <a:ext cx="3420000" cy="154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9" name="Plassholder for bilde 7"/>
          <p:cNvSpPr>
            <a:spLocks noGrp="1"/>
          </p:cNvSpPr>
          <p:nvPr>
            <p:ph type="pic" sz="quarter" idx="14"/>
          </p:nvPr>
        </p:nvSpPr>
        <p:spPr>
          <a:xfrm>
            <a:off x="8770570" y="1556792"/>
            <a:ext cx="3420000" cy="151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0" name="Plassholder for bilde 7"/>
          <p:cNvSpPr>
            <a:spLocks noGrp="1"/>
          </p:cNvSpPr>
          <p:nvPr>
            <p:ph type="pic" sz="quarter" idx="15"/>
          </p:nvPr>
        </p:nvSpPr>
        <p:spPr>
          <a:xfrm>
            <a:off x="8770570" y="3068960"/>
            <a:ext cx="3420000" cy="1548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4" name="Plassholder for bilde 7"/>
          <p:cNvSpPr>
            <a:spLocks noGrp="1"/>
          </p:cNvSpPr>
          <p:nvPr>
            <p:ph type="pic" sz="quarter" idx="19"/>
          </p:nvPr>
        </p:nvSpPr>
        <p:spPr>
          <a:xfrm>
            <a:off x="8770570" y="4606760"/>
            <a:ext cx="3420000" cy="1512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/>
          </a:p>
        </p:txBody>
      </p:sp>
      <p:sp>
        <p:nvSpPr>
          <p:cNvPr id="15" name="TekstSylinder 14"/>
          <p:cNvSpPr txBox="1"/>
          <p:nvPr userDrawn="1"/>
        </p:nvSpPr>
        <p:spPr>
          <a:xfrm>
            <a:off x="-3073400" y="5299076"/>
            <a:ext cx="2688167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b="1" dirty="0"/>
              <a:t>Tips  bilde:</a:t>
            </a:r>
          </a:p>
          <a:p>
            <a:pPr>
              <a:defRPr/>
            </a:pPr>
            <a:r>
              <a:rPr lang="nb-NO" sz="1200" dirty="0"/>
              <a:t>For best oppløsning </a:t>
            </a:r>
            <a:r>
              <a:rPr lang="nb-NO" sz="1200" dirty="0" smtClean="0"/>
              <a:t>anbefales </a:t>
            </a:r>
            <a:r>
              <a:rPr lang="nb-NO" sz="1200" dirty="0" err="1"/>
              <a:t>j</a:t>
            </a:r>
            <a:r>
              <a:rPr lang="nb-NO" sz="1200" dirty="0" err="1" smtClean="0"/>
              <a:t>pg</a:t>
            </a:r>
            <a:r>
              <a:rPr lang="nb-NO" sz="1200" dirty="0" smtClean="0"/>
              <a:t> </a:t>
            </a:r>
            <a:r>
              <a:rPr lang="nb-NO" sz="1200" dirty="0"/>
              <a:t>og </a:t>
            </a:r>
            <a:r>
              <a:rPr lang="nb-NO" sz="1200" dirty="0" err="1" smtClean="0"/>
              <a:t>png-format</a:t>
            </a:r>
            <a:r>
              <a:rPr lang="nb-NO" sz="1200" dirty="0" smtClean="0"/>
              <a:t>.</a:t>
            </a:r>
            <a:endParaRPr lang="nb-NO" sz="1200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865FA09C-FD9A-4AC3-B065-40A5790D1F66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20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6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Tekst med ligg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Tekst med liggende bilde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9792000" cy="1143000"/>
          </a:xfrm>
        </p:spPr>
        <p:txBody>
          <a:bodyPr/>
          <a:lstStyle/>
          <a:p>
            <a:r>
              <a:rPr lang="nb-NO" noProof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800" y="1592798"/>
            <a:ext cx="9792000" cy="234025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8" name="Plassholder for bilde 7"/>
          <p:cNvSpPr>
            <a:spLocks noGrp="1"/>
          </p:cNvSpPr>
          <p:nvPr>
            <p:ph type="pic" sz="quarter" idx="13"/>
          </p:nvPr>
        </p:nvSpPr>
        <p:spPr>
          <a:xfrm>
            <a:off x="-1430" y="3967520"/>
            <a:ext cx="12192000" cy="215124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/>
          <a:lstStyle>
            <a:lvl1pPr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dirty="0" smtClean="0"/>
          </a:p>
        </p:txBody>
      </p:sp>
      <p:sp>
        <p:nvSpPr>
          <p:cNvPr id="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33A1E275-B69A-41D0-BDCE-1BC904B6A880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mal - utfallende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mal:1 utfallende bilde</a:t>
            </a:r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1"/>
            <a:ext cx="12192000" cy="611716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buNone/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7F575426-E0BA-4A2B-91CC-7E37FD6C3A55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mal - utfallende bilde og tekstbo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</a:t>
            </a:r>
            <a:r>
              <a:rPr lang="nb-NO" sz="1200" dirty="0" smtClean="0"/>
              <a:t>mal:</a:t>
            </a:r>
            <a:r>
              <a:rPr lang="nb-NO" sz="1200" baseline="0" dirty="0" smtClean="0"/>
              <a:t> </a:t>
            </a:r>
            <a:r>
              <a:rPr lang="nb-NO" sz="1200" dirty="0" smtClean="0"/>
              <a:t>utfallende bilde med tekstboks</a:t>
            </a:r>
            <a:endParaRPr lang="nb-NO" sz="1200" dirty="0"/>
          </a:p>
        </p:txBody>
      </p:sp>
      <p:sp>
        <p:nvSpPr>
          <p:cNvPr id="9" name="Plassholder for bilde 8"/>
          <p:cNvSpPr>
            <a:spLocks noGrp="1"/>
          </p:cNvSpPr>
          <p:nvPr>
            <p:ph type="pic" sz="quarter" idx="17" hasCustomPrompt="1"/>
          </p:nvPr>
        </p:nvSpPr>
        <p:spPr>
          <a:xfrm>
            <a:off x="0" y="1"/>
            <a:ext cx="12192000" cy="6117165"/>
          </a:xfrm>
          <a:solidFill>
            <a:schemeClr val="bg1">
              <a:lumMod val="95000"/>
            </a:schemeClr>
          </a:solidFill>
        </p:spPr>
        <p:txBody>
          <a:bodyPr/>
          <a:lstStyle>
            <a:lvl1pPr algn="ctr">
              <a:buNone/>
              <a:defRPr sz="1200" baseline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på ikonet for å legge til bilde. Plasser tekstboksen der det er mest hensiktsmessig i bildet.</a:t>
            </a:r>
            <a:endParaRPr lang="nb-NO" dirty="0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60AEEE8-C435-40C0-B9E7-484EBEE1687E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6" name="Plassholder for tekst 5"/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908050"/>
            <a:ext cx="5040312" cy="4392613"/>
          </a:xfrm>
          <a:solidFill>
            <a:schemeClr val="tx1">
              <a:alpha val="80000"/>
            </a:schemeClr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b-NO" dirty="0" smtClean="0"/>
              <a:t>Skriv inn tekst her og tilpass boksen til teksten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1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99592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Diagram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398" y="296863"/>
            <a:ext cx="9792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9" name="Plassholder for diagram 8"/>
          <p:cNvSpPr>
            <a:spLocks noGrp="1"/>
          </p:cNvSpPr>
          <p:nvPr>
            <p:ph type="chart" sz="quarter" idx="13"/>
          </p:nvPr>
        </p:nvSpPr>
        <p:spPr>
          <a:xfrm>
            <a:off x="1198800" y="1592264"/>
            <a:ext cx="9792000" cy="4525766"/>
          </a:xfrm>
        </p:spPr>
        <p:txBody>
          <a:bodyPr/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et diagram</a:t>
            </a:r>
            <a:endParaRPr lang="nb-NO" noProof="0" dirty="0"/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2FF5A3D-476B-44C7-A1E7-6B6DE7BA4E91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7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Tabell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863"/>
            <a:ext cx="9792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10" name="Plassholder for tabell 9"/>
          <p:cNvSpPr>
            <a:spLocks noGrp="1"/>
          </p:cNvSpPr>
          <p:nvPr>
            <p:ph type="tbl" sz="quarter" idx="13"/>
          </p:nvPr>
        </p:nvSpPr>
        <p:spPr>
          <a:xfrm>
            <a:off x="1198800" y="1592264"/>
            <a:ext cx="9792000" cy="4525766"/>
          </a:xfrm>
        </p:spPr>
        <p:txBody>
          <a:bodyPr/>
          <a:lstStyle>
            <a:lvl1pPr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nb-NO" noProof="0" smtClean="0"/>
              <a:t>Klikk ikonet for å legge til en tabell</a:t>
            </a:r>
            <a:endParaRPr lang="nb-NO" noProof="0" dirty="0"/>
          </a:p>
        </p:txBody>
      </p:sp>
      <p:sp>
        <p:nvSpPr>
          <p:cNvPr id="8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E449610-4231-465C-8C28-320C14B17EA1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4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Startside Alternativ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342" y="3085609"/>
            <a:ext cx="12193342" cy="3772390"/>
          </a:xfrm>
          <a:prstGeom prst="rect">
            <a:avLst/>
          </a:prstGeom>
        </p:spPr>
      </p:pic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</a:t>
            </a:r>
            <a:r>
              <a:rPr lang="nb-NO" sz="1200" dirty="0" smtClean="0"/>
              <a:t>Startside Alternativ</a:t>
            </a:r>
            <a:r>
              <a:rPr lang="nb-NO" sz="1200" baseline="0" dirty="0" smtClean="0"/>
              <a:t> 3</a:t>
            </a:r>
            <a:endParaRPr lang="nb-NO" sz="1200" dirty="0"/>
          </a:p>
        </p:txBody>
      </p:sp>
      <p:cxnSp>
        <p:nvCxnSpPr>
          <p:cNvPr id="19" name="Rett linje 18"/>
          <p:cNvCxnSpPr/>
          <p:nvPr userDrawn="1"/>
        </p:nvCxnSpPr>
        <p:spPr>
          <a:xfrm>
            <a:off x="1062506" y="368660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111500" y="548680"/>
            <a:ext cx="46604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noProof="0" dirty="0" smtClean="0"/>
              <a:t>Samferdselsdepartementet</a:t>
            </a:r>
            <a:endParaRPr lang="nb-NO" sz="1300" noProof="0" dirty="0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  <p:sp>
        <p:nvSpPr>
          <p:cNvPr id="11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r>
              <a:rPr lang="nb-NO" dirty="0" smtClean="0"/>
              <a:t>Tittel på valgfritt utfallende lyst bilde</a:t>
            </a:r>
          </a:p>
          <a:p>
            <a:r>
              <a:rPr lang="nb-NO" dirty="0" smtClean="0"/>
              <a:t>Over maks to linjer kommer her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6483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Norsk 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Sylinder 4"/>
          <p:cNvSpPr txBox="1"/>
          <p:nvPr userDrawn="1"/>
        </p:nvSpPr>
        <p:spPr>
          <a:xfrm>
            <a:off x="-95251" y="-304800"/>
            <a:ext cx="10128251" cy="277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To innholdsdeler - Sammenlikning</a:t>
            </a:r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398" y="296863"/>
            <a:ext cx="9792000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198800" y="1591399"/>
            <a:ext cx="48600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97600" y="1591399"/>
            <a:ext cx="4788000" cy="452596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</p:txBody>
      </p:sp>
      <p:sp>
        <p:nvSpPr>
          <p:cNvPr id="13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B875604A-8D76-4A3D-85B8-5D4C48F3F283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5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9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Slutt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</a:t>
            </a:r>
            <a:r>
              <a:rPr lang="nb-NO" sz="1200" dirty="0" smtClean="0"/>
              <a:t>Sluttside</a:t>
            </a:r>
            <a:r>
              <a:rPr lang="nb-NO" sz="1200" baseline="0" dirty="0" smtClean="0"/>
              <a:t> </a:t>
            </a:r>
            <a:endParaRPr lang="nb-NO" sz="1200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111500" y="548680"/>
            <a:ext cx="46604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noProof="0" dirty="0" smtClean="0"/>
              <a:t>Samferdselsdepartementet</a:t>
            </a:r>
            <a:endParaRPr lang="nb-NO" sz="1300" noProof="0" dirty="0"/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Takk for oppmerksomheten</a:t>
            </a:r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2192" y="3273552"/>
            <a:ext cx="12216384" cy="3584448"/>
          </a:xfrm>
          <a:prstGeom prst="rect">
            <a:avLst/>
          </a:prstGeom>
        </p:spPr>
      </p:pic>
      <p:cxnSp>
        <p:nvCxnSpPr>
          <p:cNvPr id="19" name="Rett linje 18"/>
          <p:cNvCxnSpPr/>
          <p:nvPr userDrawn="1"/>
        </p:nvCxnSpPr>
        <p:spPr>
          <a:xfrm>
            <a:off x="1062506" y="368660"/>
            <a:ext cx="0" cy="3262455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0404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Tittel/tema MØRKT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84984"/>
          </a:xfrm>
          <a:solidFill>
            <a:schemeClr val="bg1">
              <a:lumMod val="85000"/>
            </a:schemeClr>
          </a:solidFill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Tittel på valgfritt utfallende mørkt bilde</a:t>
            </a:r>
          </a:p>
          <a:p>
            <a:r>
              <a:rPr lang="nb-NO" dirty="0" smtClean="0"/>
              <a:t>Over maks to linjer kommer her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</a:t>
            </a:r>
            <a:r>
              <a:rPr lang="nb-NO" sz="1200" dirty="0" smtClean="0"/>
              <a:t>Startside </a:t>
            </a:r>
            <a:r>
              <a:rPr lang="nb-NO" sz="1200" baseline="0" dirty="0" smtClean="0"/>
              <a:t>– sett inn utfallende MØRKT bilde</a:t>
            </a:r>
            <a:endParaRPr lang="nb-NO" sz="1200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9" name="Plassholder for tekst 12"/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1207121" y="636709"/>
            <a:ext cx="1973047" cy="151219"/>
          </a:xfrm>
          <a:prstGeom prst="rect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a:blipFill>
        </p:spPr>
        <p:txBody>
          <a:bodyPr lIns="91440" tIns="45720" rIns="91440" bIns="45720"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24" hasCustomPrompt="1"/>
          </p:nvPr>
        </p:nvSpPr>
        <p:spPr>
          <a:xfrm>
            <a:off x="623393" y="527543"/>
            <a:ext cx="298705" cy="362128"/>
          </a:xfrm>
          <a:prstGeom prst="rect">
            <a:avLst/>
          </a:prstGeom>
          <a:blipFill>
            <a:blip r:embed="rId3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782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Tittel/tema LYST bil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84984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r>
              <a:rPr lang="nb-NO" dirty="0" smtClean="0"/>
              <a:t>Tittel på valgfritt utfallende lyst bilde</a:t>
            </a:r>
          </a:p>
          <a:p>
            <a:r>
              <a:rPr lang="nb-NO" dirty="0" smtClean="0"/>
              <a:t>Over maks to linjer kommer her</a:t>
            </a:r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</a:t>
            </a:r>
            <a:r>
              <a:rPr lang="nb-NO" sz="1200" dirty="0" smtClean="0"/>
              <a:t>Startside </a:t>
            </a:r>
            <a:r>
              <a:rPr lang="nb-NO" sz="1200" baseline="0" dirty="0" smtClean="0"/>
              <a:t>– sett inn UTFALLENDE  lyst bilde</a:t>
            </a:r>
            <a:endParaRPr lang="nb-NO" sz="1200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9" name="Plassholder for tekst 12"/>
          <p:cNvSpPr>
            <a:spLocks noGrp="1" noChangeAspect="1"/>
          </p:cNvSpPr>
          <p:nvPr>
            <p:ph type="body" sz="quarter" idx="23" hasCustomPrompt="1"/>
          </p:nvPr>
        </p:nvSpPr>
        <p:spPr>
          <a:xfrm>
            <a:off x="1207121" y="636709"/>
            <a:ext cx="1973047" cy="151219"/>
          </a:xfrm>
          <a:prstGeom prst="rect">
            <a:avLst/>
          </a:prstGeom>
          <a:blipFill dpi="0" rotWithShape="1">
            <a:blip r:embed="rId2" cstate="hq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tile tx="0" ty="0" sx="100000" sy="100000" flip="none" algn="tl"/>
          </a:blipFill>
        </p:spPr>
        <p:txBody>
          <a:bodyPr lIns="91440" tIns="45720" rIns="91440" bIns="45720"/>
          <a:lstStyle>
            <a:lvl1pPr marL="0" indent="0">
              <a:buNone/>
              <a:defRPr baseline="0"/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sp>
        <p:nvSpPr>
          <p:cNvPr id="14" name="Plassholder for tekst 13"/>
          <p:cNvSpPr>
            <a:spLocks noGrp="1"/>
          </p:cNvSpPr>
          <p:nvPr>
            <p:ph type="body" sz="quarter" idx="24" hasCustomPrompt="1"/>
          </p:nvPr>
        </p:nvSpPr>
        <p:spPr>
          <a:xfrm>
            <a:off x="623393" y="527251"/>
            <a:ext cx="298705" cy="362713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 smtClean="0"/>
              <a:t> 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1117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Startside m eget bilde 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3"/>
          <p:cNvSpPr>
            <a:spLocks noGrp="1"/>
          </p:cNvSpPr>
          <p:nvPr>
            <p:ph type="pic" sz="quarter" idx="21" hasCustomPrompt="1"/>
          </p:nvPr>
        </p:nvSpPr>
        <p:spPr>
          <a:xfrm>
            <a:off x="0" y="3284984"/>
            <a:ext cx="12192000" cy="360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20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Presentasjonstittel</a:t>
            </a:r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</a:t>
            </a:r>
            <a:r>
              <a:rPr lang="nb-NO" sz="1200" dirty="0" smtClean="0"/>
              <a:t>Startside </a:t>
            </a:r>
            <a:r>
              <a:rPr lang="nb-NO" sz="1200" baseline="0" dirty="0" smtClean="0"/>
              <a:t>– sett inn eget bilde</a:t>
            </a:r>
            <a:endParaRPr lang="nb-NO" sz="1200" dirty="0"/>
          </a:p>
        </p:txBody>
      </p:sp>
      <p:sp>
        <p:nvSpPr>
          <p:cNvPr id="35" name="Plassholder for tekst 34"/>
          <p:cNvSpPr>
            <a:spLocks noGrp="1"/>
          </p:cNvSpPr>
          <p:nvPr>
            <p:ph type="body" sz="quarter" idx="17" hasCustomPrompt="1"/>
          </p:nvPr>
        </p:nvSpPr>
        <p:spPr>
          <a:xfrm>
            <a:off x="1199456" y="2384593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Navn Foredragsholder</a:t>
            </a:r>
          </a:p>
        </p:txBody>
      </p:sp>
      <p:sp>
        <p:nvSpPr>
          <p:cNvPr id="39" name="Plassholder for tekst 38"/>
          <p:cNvSpPr>
            <a:spLocks noGrp="1"/>
          </p:cNvSpPr>
          <p:nvPr>
            <p:ph type="body" sz="quarter" idx="18" hasCustomPrompt="1"/>
          </p:nvPr>
        </p:nvSpPr>
        <p:spPr>
          <a:xfrm>
            <a:off x="1199456" y="2744924"/>
            <a:ext cx="9792000" cy="288000"/>
          </a:xfrm>
        </p:spPr>
        <p:txBody>
          <a:bodyPr lIns="0" anchor="ctr" anchorCtr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nb-NO" dirty="0" smtClean="0"/>
              <a:t>Sted, dato</a:t>
            </a:r>
          </a:p>
        </p:txBody>
      </p:sp>
      <p:sp>
        <p:nvSpPr>
          <p:cNvPr id="2" name="TekstSylinder 1"/>
          <p:cNvSpPr txBox="1"/>
          <p:nvPr userDrawn="1"/>
        </p:nvSpPr>
        <p:spPr>
          <a:xfrm>
            <a:off x="1111500" y="548680"/>
            <a:ext cx="46604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noProof="0" dirty="0" smtClean="0"/>
              <a:t>Samferdselsdepartementet</a:t>
            </a:r>
            <a:endParaRPr lang="nb-NO" sz="1300" noProof="0" dirty="0"/>
          </a:p>
        </p:txBody>
      </p:sp>
      <p:sp>
        <p:nvSpPr>
          <p:cNvPr id="11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648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rsk Kapittel/tema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ssholder for bilde 3"/>
          <p:cNvSpPr>
            <a:spLocks noGrp="1"/>
          </p:cNvSpPr>
          <p:nvPr>
            <p:ph type="pic" sz="quarter" idx="20" hasCustomPrompt="1"/>
          </p:nvPr>
        </p:nvSpPr>
        <p:spPr>
          <a:xfrm>
            <a:off x="0" y="3271952"/>
            <a:ext cx="12192000" cy="3586048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 sz="1200" baseline="0"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nb-NO" dirty="0" smtClean="0"/>
              <a:t>Klikk ikonet for å legge til bilde</a:t>
            </a:r>
            <a:endParaRPr lang="nb-NO" dirty="0"/>
          </a:p>
        </p:txBody>
      </p:sp>
      <p:sp>
        <p:nvSpPr>
          <p:cNvPr id="8" name="TekstSylinder 7"/>
          <p:cNvSpPr txBox="1"/>
          <p:nvPr userDrawn="1"/>
        </p:nvSpPr>
        <p:spPr>
          <a:xfrm>
            <a:off x="1" y="-268288"/>
            <a:ext cx="3983567" cy="27622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mal: </a:t>
            </a:r>
            <a:r>
              <a:rPr lang="nb-NO" sz="1200" dirty="0" smtClean="0"/>
              <a:t>Kapittel /</a:t>
            </a:r>
            <a:r>
              <a:rPr lang="nb-NO" sz="1200" baseline="0" dirty="0" smtClean="0"/>
              <a:t> Temaside</a:t>
            </a:r>
            <a:endParaRPr lang="nb-NO" sz="1200" dirty="0"/>
          </a:p>
        </p:txBody>
      </p:sp>
      <p:sp>
        <p:nvSpPr>
          <p:cNvPr id="12" name="TekstSylinder 11"/>
          <p:cNvSpPr txBox="1"/>
          <p:nvPr userDrawn="1"/>
        </p:nvSpPr>
        <p:spPr>
          <a:xfrm>
            <a:off x="1111500" y="548680"/>
            <a:ext cx="4660464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300" noProof="0" dirty="0" smtClean="0"/>
              <a:t>Samferdselsdepartementet</a:t>
            </a:r>
            <a:endParaRPr lang="nb-NO" sz="1300" noProof="0" dirty="0"/>
          </a:p>
        </p:txBody>
      </p:sp>
      <p:sp>
        <p:nvSpPr>
          <p:cNvPr id="13" name="Plassholder for tekst 4"/>
          <p:cNvSpPr>
            <a:spLocks noGrp="1"/>
          </p:cNvSpPr>
          <p:nvPr>
            <p:ph type="body" sz="quarter" idx="21" hasCustomPrompt="1"/>
          </p:nvPr>
        </p:nvSpPr>
        <p:spPr>
          <a:xfrm>
            <a:off x="1198800" y="1124744"/>
            <a:ext cx="9792000" cy="1144800"/>
          </a:xfrm>
        </p:spPr>
        <p:txBody>
          <a:bodyPr lIns="0" anchor="b" anchorCtr="0"/>
          <a:lstStyle>
            <a:lvl1pPr marL="0" indent="0">
              <a:buNone/>
              <a:defRPr sz="3200" b="1"/>
            </a:lvl1pPr>
          </a:lstStyle>
          <a:p>
            <a:pPr lvl="0"/>
            <a:r>
              <a:rPr lang="nb-NO" dirty="0" smtClean="0"/>
              <a:t>Kapittel og temaside</a:t>
            </a:r>
          </a:p>
        </p:txBody>
      </p:sp>
      <p:sp>
        <p:nvSpPr>
          <p:cNvPr id="15" name="Plassholder for tekst 4"/>
          <p:cNvSpPr>
            <a:spLocks noGrp="1"/>
          </p:cNvSpPr>
          <p:nvPr>
            <p:ph type="body" sz="quarter" idx="22" hasCustomPrompt="1"/>
          </p:nvPr>
        </p:nvSpPr>
        <p:spPr>
          <a:xfrm>
            <a:off x="1054800" y="368660"/>
            <a:ext cx="18000" cy="3261600"/>
          </a:xfrm>
          <a:solidFill>
            <a:schemeClr val="tx1"/>
          </a:solidFill>
        </p:spPr>
        <p:txBody>
          <a:bodyPr/>
          <a:lstStyle>
            <a:lvl1pPr marL="0" indent="0">
              <a:buNone/>
              <a:defRPr sz="1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nb-NO" dirty="0" smtClean="0"/>
              <a:t> </a:t>
            </a:r>
            <a:endParaRPr lang="nb-NO" dirty="0"/>
          </a:p>
        </p:txBody>
      </p:sp>
      <p:pic>
        <p:nvPicPr>
          <p:cNvPr id="9" name="Bild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3392" y="527251"/>
            <a:ext cx="298705" cy="362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813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sk TEKST MED KULEPUN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 userDrawn="1"/>
        </p:nvSpPr>
        <p:spPr>
          <a:xfrm>
            <a:off x="-95251" y="-276225"/>
            <a:ext cx="556683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</a:t>
            </a:r>
            <a:r>
              <a:rPr lang="nb-NO" sz="1200" dirty="0" err="1"/>
              <a:t>mal:Tekst</a:t>
            </a:r>
            <a:r>
              <a:rPr lang="nb-NO" sz="1200" dirty="0"/>
              <a:t> med </a:t>
            </a:r>
            <a:r>
              <a:rPr lang="nb-NO" sz="1200" dirty="0" err="1"/>
              <a:t>kulepunkter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950" y="296652"/>
            <a:ext cx="9793225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8950" y="1592797"/>
            <a:ext cx="9793225" cy="4525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E74EB979-35BB-4CE8-8DDB-2A434B32CCBF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246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sk TEKST MED KULEPUNKT - blå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63352" y="6118760"/>
            <a:ext cx="1783754" cy="736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 userDrawn="1"/>
        </p:nvSpPr>
        <p:spPr>
          <a:xfrm>
            <a:off x="0" y="5517232"/>
            <a:ext cx="12192000" cy="1340768"/>
          </a:xfrm>
          <a:prstGeom prst="rect">
            <a:avLst/>
          </a:prstGeom>
          <a:gradFill flip="none" rotWithShape="1">
            <a:gsLst>
              <a:gs pos="73500">
                <a:srgbClr val="ABBBCE"/>
              </a:gs>
              <a:gs pos="47000">
                <a:srgbClr val="56779C"/>
              </a:gs>
              <a:gs pos="17000">
                <a:srgbClr val="21355D">
                  <a:alpha val="72941"/>
                </a:srgbClr>
              </a:gs>
              <a:gs pos="100000">
                <a:srgbClr val="FFFFFF">
                  <a:alpha val="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4" name="TekstSylinder 3"/>
          <p:cNvSpPr txBox="1"/>
          <p:nvPr userDrawn="1"/>
        </p:nvSpPr>
        <p:spPr>
          <a:xfrm>
            <a:off x="-95251" y="-276225"/>
            <a:ext cx="556683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</a:t>
            </a:r>
            <a:r>
              <a:rPr lang="nb-NO" sz="1200" dirty="0" err="1"/>
              <a:t>mal:Tekst</a:t>
            </a:r>
            <a:r>
              <a:rPr lang="nb-NO" sz="1200" dirty="0"/>
              <a:t> med </a:t>
            </a:r>
            <a:r>
              <a:rPr lang="nb-NO" sz="1200" dirty="0" smtClean="0"/>
              <a:t>kulepunkter – Blå kant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950" y="296652"/>
            <a:ext cx="9793225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9388" y="1592797"/>
            <a:ext cx="9793225" cy="4525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121E58-2E74-4736-9B7B-6099D66E8517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684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 algn="ctr"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594" y="6200093"/>
            <a:ext cx="1388051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52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rsk TEKST MED KULEPUNKT - blå hard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63352" y="6118760"/>
            <a:ext cx="1783754" cy="73653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6" name="Bilde 15"/>
          <p:cNvPicPr>
            <a:picLocks noChangeAspect="1"/>
          </p:cNvPicPr>
          <p:nvPr userDrawn="1"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2192" y="6118761"/>
            <a:ext cx="12216384" cy="739240"/>
          </a:xfrm>
          <a:prstGeom prst="rect">
            <a:avLst/>
          </a:prstGeom>
        </p:spPr>
      </p:pic>
      <p:sp>
        <p:nvSpPr>
          <p:cNvPr id="4" name="TekstSylinder 3"/>
          <p:cNvSpPr txBox="1"/>
          <p:nvPr userDrawn="1"/>
        </p:nvSpPr>
        <p:spPr>
          <a:xfrm>
            <a:off x="-95251" y="-276225"/>
            <a:ext cx="5566835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nb-NO" sz="1200" dirty="0"/>
              <a:t>Norsk </a:t>
            </a:r>
            <a:r>
              <a:rPr lang="nb-NO" sz="1200" dirty="0" err="1"/>
              <a:t>mal:Tekst</a:t>
            </a:r>
            <a:r>
              <a:rPr lang="nb-NO" sz="1200" dirty="0"/>
              <a:t> med </a:t>
            </a:r>
            <a:r>
              <a:rPr lang="nb-NO" sz="1200" dirty="0" smtClean="0"/>
              <a:t>kulepunkter – Blå kant</a:t>
            </a:r>
            <a:endParaRPr lang="nb-NO" sz="1200" dirty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950" y="296652"/>
            <a:ext cx="9793225" cy="11430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199388" y="1592797"/>
            <a:ext cx="9793225" cy="4525963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 dirty="0"/>
          </a:p>
        </p:txBody>
      </p:sp>
      <p:sp>
        <p:nvSpPr>
          <p:cNvPr id="11" name="Plassholder for dato 3"/>
          <p:cNvSpPr>
            <a:spLocks noGrp="1"/>
          </p:cNvSpPr>
          <p:nvPr>
            <p:ph type="dt" sz="half" idx="2"/>
          </p:nvPr>
        </p:nvSpPr>
        <p:spPr>
          <a:xfrm>
            <a:off x="10208407" y="6314400"/>
            <a:ext cx="1002146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7DC193F1-E2CD-40F3-9403-D9C1D2DCB921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12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251684" y="6314400"/>
            <a:ext cx="5688632" cy="216000"/>
          </a:xfrm>
          <a:prstGeom prst="rect">
            <a:avLst/>
          </a:prstGeom>
        </p:spPr>
        <p:txBody>
          <a:bodyPr rIns="0"/>
          <a:lstStyle>
            <a:lvl1pPr algn="ct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13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14400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3594" y="6200093"/>
            <a:ext cx="1388051" cy="65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524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1198950" y="296863"/>
            <a:ext cx="9360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tittelstil</a:t>
            </a:r>
          </a:p>
        </p:txBody>
      </p:sp>
      <p:sp>
        <p:nvSpPr>
          <p:cNvPr id="1028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1198950" y="1592263"/>
            <a:ext cx="93600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</a:p>
        </p:txBody>
      </p:sp>
      <p:sp>
        <p:nvSpPr>
          <p:cNvPr id="19" name="Plassholder for dato 3"/>
          <p:cNvSpPr>
            <a:spLocks noGrp="1"/>
          </p:cNvSpPr>
          <p:nvPr>
            <p:ph type="dt" sz="half" idx="2"/>
          </p:nvPr>
        </p:nvSpPr>
        <p:spPr>
          <a:xfrm>
            <a:off x="9696400" y="6304312"/>
            <a:ext cx="1514153" cy="216000"/>
          </a:xfrm>
          <a:prstGeom prst="rect">
            <a:avLst/>
          </a:prstGeom>
        </p:spPr>
        <p:txBody>
          <a:bodyPr lIns="72000"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358BD98-8236-4B49-A884-83024B5F2454}" type="datetime4">
              <a:rPr lang="nb-NO" smtClean="0"/>
              <a:t>1. oktober 2018</a:t>
            </a:fld>
            <a:endParaRPr lang="nb-NO" dirty="0"/>
          </a:p>
        </p:txBody>
      </p:sp>
      <p:sp>
        <p:nvSpPr>
          <p:cNvPr id="20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394674" y="6304312"/>
            <a:ext cx="4968552" cy="216000"/>
          </a:xfrm>
          <a:prstGeom prst="rect">
            <a:avLst/>
          </a:prstGeom>
        </p:spPr>
        <p:txBody>
          <a:bodyPr rIns="0"/>
          <a:lstStyle>
            <a:lvl1pPr algn="ct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nb-NO" dirty="0" smtClean="0"/>
              <a:t>Tittel på presentasjonen</a:t>
            </a:r>
            <a:endParaRPr lang="nb-NO" dirty="0"/>
          </a:p>
        </p:txBody>
      </p:sp>
      <p:sp>
        <p:nvSpPr>
          <p:cNvPr id="21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11244985" y="6304312"/>
            <a:ext cx="503643" cy="216000"/>
          </a:xfrm>
          <a:prstGeom prst="rect">
            <a:avLst/>
          </a:prstGeom>
        </p:spPr>
        <p:txBody>
          <a:bodyPr rIns="0"/>
          <a:lstStyle>
            <a:lvl1pPr algn="r">
              <a:defRPr sz="8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15A8C69-1E23-4468-AC94-010B558DD334}" type="slidenum">
              <a:rPr lang="nb-NO" smtClean="0"/>
              <a:pPr>
                <a:defRPr/>
              </a:pPr>
              <a:t>‹#›</a:t>
            </a:fld>
            <a:endParaRPr lang="nb-NO" dirty="0"/>
          </a:p>
        </p:txBody>
      </p:sp>
      <p:sp>
        <p:nvSpPr>
          <p:cNvPr id="10" name="TekstSylinder 9"/>
          <p:cNvSpPr txBox="1"/>
          <p:nvPr userDrawn="1"/>
        </p:nvSpPr>
        <p:spPr>
          <a:xfrm>
            <a:off x="595643" y="6304312"/>
            <a:ext cx="259228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800" noProof="0" dirty="0" smtClean="0"/>
              <a:t>Samferdselsdepartementet</a:t>
            </a:r>
            <a:endParaRPr lang="nb-NO" sz="800" noProof="0" dirty="0"/>
          </a:p>
        </p:txBody>
      </p:sp>
      <p:pic>
        <p:nvPicPr>
          <p:cNvPr id="11" name="Bilde 10"/>
          <p:cNvPicPr>
            <a:picLocks noChangeAspect="1"/>
          </p:cNvPicPr>
          <p:nvPr userDrawn="1"/>
        </p:nvPicPr>
        <p:blipFill>
          <a:blip r:embed="rId2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884" y="6311701"/>
            <a:ext cx="180020" cy="218596"/>
          </a:xfrm>
          <a:prstGeom prst="rect">
            <a:avLst/>
          </a:prstGeom>
        </p:spPr>
      </p:pic>
      <p:cxnSp>
        <p:nvCxnSpPr>
          <p:cNvPr id="12" name="Rett linje 11"/>
          <p:cNvCxnSpPr/>
          <p:nvPr userDrawn="1"/>
        </p:nvCxnSpPr>
        <p:spPr>
          <a:xfrm>
            <a:off x="613868" y="6201308"/>
            <a:ext cx="0" cy="656692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92" r:id="rId2"/>
    <p:sldLayoutId id="2147484001" r:id="rId3"/>
    <p:sldLayoutId id="2147484002" r:id="rId4"/>
    <p:sldLayoutId id="2147483995" r:id="rId5"/>
    <p:sldLayoutId id="2147483989" r:id="rId6"/>
    <p:sldLayoutId id="2147483962" r:id="rId7"/>
    <p:sldLayoutId id="2147484005" r:id="rId8"/>
    <p:sldLayoutId id="2147484007" r:id="rId9"/>
    <p:sldLayoutId id="2147483963" r:id="rId10"/>
    <p:sldLayoutId id="2147483964" r:id="rId11"/>
    <p:sldLayoutId id="2147484003" r:id="rId12"/>
    <p:sldLayoutId id="2147483965" r:id="rId13"/>
    <p:sldLayoutId id="2147483983" r:id="rId14"/>
    <p:sldLayoutId id="2147483966" r:id="rId15"/>
    <p:sldLayoutId id="2147483967" r:id="rId16"/>
    <p:sldLayoutId id="2147484006" r:id="rId17"/>
    <p:sldLayoutId id="2147483968" r:id="rId18"/>
    <p:sldLayoutId id="2147483969" r:id="rId19"/>
    <p:sldLayoutId id="2147483970" r:id="rId20"/>
    <p:sldLayoutId id="2147483996" r:id="rId2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tekst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nb-NO" dirty="0" smtClean="0"/>
              <a:t>Oslo 1.10.2018</a:t>
            </a:r>
            <a:endParaRPr lang="nb-NO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20"/>
          </p:nvPr>
        </p:nvSpPr>
        <p:spPr>
          <a:xfrm>
            <a:off x="1198800" y="1124744"/>
            <a:ext cx="10441816" cy="1144800"/>
          </a:xfrm>
        </p:spPr>
        <p:txBody>
          <a:bodyPr/>
          <a:lstStyle/>
          <a:p>
            <a:r>
              <a:rPr lang="nb-NO" dirty="0" err="1" smtClean="0"/>
              <a:t>Endringar</a:t>
            </a:r>
            <a:r>
              <a:rPr lang="nb-NO" dirty="0" smtClean="0"/>
              <a:t> i drosjereguleringa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1337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9958" cy="684076"/>
          </a:xfrm>
        </p:spPr>
        <p:txBody>
          <a:bodyPr/>
          <a:lstStyle/>
          <a:p>
            <a:r>
              <a:rPr lang="nb-NO" dirty="0" smtClean="0"/>
              <a:t>Dagsorden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55440" y="1340768"/>
            <a:ext cx="7309467" cy="4741987"/>
          </a:xfrm>
        </p:spPr>
        <p:txBody>
          <a:bodyPr/>
          <a:lstStyle/>
          <a:p>
            <a:r>
              <a:rPr lang="nb-NO" sz="1800" dirty="0" err="1" smtClean="0"/>
              <a:t>Kvifor</a:t>
            </a:r>
            <a:r>
              <a:rPr lang="nb-NO" sz="1800" dirty="0" smtClean="0"/>
              <a:t> vi </a:t>
            </a:r>
            <a:r>
              <a:rPr lang="nb-NO" sz="1800" dirty="0" err="1" smtClean="0"/>
              <a:t>endrar</a:t>
            </a:r>
            <a:r>
              <a:rPr lang="nb-NO" sz="1800" dirty="0" smtClean="0"/>
              <a:t> drosjereguleringa</a:t>
            </a:r>
          </a:p>
          <a:p>
            <a:endParaRPr lang="nb-NO" sz="1800" dirty="0" smtClean="0"/>
          </a:p>
          <a:p>
            <a:r>
              <a:rPr lang="nb-NO" sz="1800" dirty="0" smtClean="0"/>
              <a:t>Prosess og framdrift</a:t>
            </a:r>
          </a:p>
          <a:p>
            <a:endParaRPr lang="nb-NO" sz="1800" dirty="0" smtClean="0"/>
          </a:p>
          <a:p>
            <a:r>
              <a:rPr lang="nb-NO" sz="1800" dirty="0" smtClean="0"/>
              <a:t>Viktige </a:t>
            </a:r>
            <a:r>
              <a:rPr lang="nb-NO" sz="1800" dirty="0" err="1" smtClean="0"/>
              <a:t>endringar</a:t>
            </a:r>
            <a:endParaRPr lang="nb-NO" sz="1800" dirty="0" smtClean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63296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9958" cy="684076"/>
          </a:xfrm>
        </p:spPr>
        <p:txBody>
          <a:bodyPr/>
          <a:lstStyle/>
          <a:p>
            <a:r>
              <a:rPr lang="nb-NO" dirty="0" err="1" smtClean="0"/>
              <a:t>Kvifor</a:t>
            </a:r>
            <a:r>
              <a:rPr lang="nb-NO" dirty="0" smtClean="0"/>
              <a:t> vi </a:t>
            </a:r>
            <a:r>
              <a:rPr lang="nb-NO" dirty="0" err="1" smtClean="0"/>
              <a:t>endrar</a:t>
            </a:r>
            <a:r>
              <a:rPr lang="nb-NO" dirty="0" smtClean="0"/>
              <a:t> drosjereguleringa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55440" y="1340768"/>
            <a:ext cx="7309467" cy="4741987"/>
          </a:xfrm>
        </p:spPr>
        <p:txBody>
          <a:bodyPr/>
          <a:lstStyle/>
          <a:p>
            <a:r>
              <a:rPr lang="nb-NO" sz="1800" dirty="0" smtClean="0"/>
              <a:t>For å få </a:t>
            </a:r>
            <a:r>
              <a:rPr lang="nb-NO" sz="1800" dirty="0" err="1" smtClean="0"/>
              <a:t>drosjemarknaden</a:t>
            </a:r>
            <a:r>
              <a:rPr lang="nb-NO" sz="1800" dirty="0" smtClean="0"/>
              <a:t> til å fungere betre</a:t>
            </a:r>
          </a:p>
          <a:p>
            <a:endParaRPr lang="nb-NO" sz="1800" dirty="0" smtClean="0"/>
          </a:p>
          <a:p>
            <a:r>
              <a:rPr lang="nb-NO" sz="1800" dirty="0" smtClean="0"/>
              <a:t>For å følgje opp </a:t>
            </a:r>
            <a:r>
              <a:rPr lang="nb-NO" sz="1800" dirty="0" err="1" smtClean="0"/>
              <a:t>tilrådingane</a:t>
            </a:r>
            <a:r>
              <a:rPr lang="nb-NO" sz="1800" dirty="0" smtClean="0"/>
              <a:t> </a:t>
            </a:r>
            <a:r>
              <a:rPr lang="nb-NO" sz="1800" dirty="0" err="1" smtClean="0"/>
              <a:t>frå</a:t>
            </a:r>
            <a:r>
              <a:rPr lang="nb-NO" sz="1800" dirty="0" smtClean="0"/>
              <a:t> </a:t>
            </a:r>
            <a:r>
              <a:rPr lang="nb-NO" sz="1800" dirty="0" err="1" smtClean="0"/>
              <a:t>delingsøkonomiutvalet</a:t>
            </a:r>
            <a:endParaRPr lang="nb-NO" sz="1800" dirty="0" smtClean="0"/>
          </a:p>
          <a:p>
            <a:endParaRPr lang="nb-NO" sz="1800" dirty="0" smtClean="0"/>
          </a:p>
          <a:p>
            <a:r>
              <a:rPr lang="nb-NO" sz="1800" dirty="0" smtClean="0"/>
              <a:t>For å </a:t>
            </a:r>
            <a:r>
              <a:rPr lang="nb-NO" sz="1800" dirty="0" err="1" smtClean="0"/>
              <a:t>gjere</a:t>
            </a:r>
            <a:r>
              <a:rPr lang="nb-NO" sz="1800" dirty="0" smtClean="0"/>
              <a:t> regelverket EU/EØS-konformt</a:t>
            </a:r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3090105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9958" cy="684076"/>
          </a:xfrm>
        </p:spPr>
        <p:txBody>
          <a:bodyPr/>
          <a:lstStyle/>
          <a:p>
            <a:r>
              <a:rPr lang="nb-NO" dirty="0" smtClean="0"/>
              <a:t>Prosess og framdrift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55440" y="1340768"/>
            <a:ext cx="7309467" cy="4741987"/>
          </a:xfrm>
        </p:spPr>
        <p:txBody>
          <a:bodyPr/>
          <a:lstStyle/>
          <a:p>
            <a:r>
              <a:rPr lang="nb-NO" sz="1800" dirty="0" smtClean="0"/>
              <a:t>ESA kom med ei </a:t>
            </a:r>
            <a:r>
              <a:rPr lang="nb-NO" sz="1800" dirty="0" err="1" smtClean="0"/>
              <a:t>grunngjeven</a:t>
            </a:r>
            <a:r>
              <a:rPr lang="nb-NO" sz="1800" dirty="0" smtClean="0"/>
              <a:t> fråsegn i februar 2017 om den norske drosjereguleringa.</a:t>
            </a:r>
          </a:p>
          <a:p>
            <a:pPr marL="0" indent="0">
              <a:buNone/>
            </a:pPr>
            <a:endParaRPr lang="nb-NO" sz="1800" dirty="0" smtClean="0"/>
          </a:p>
          <a:p>
            <a:r>
              <a:rPr lang="nb-NO" sz="1800" dirty="0" smtClean="0"/>
              <a:t>I tilsvar på ESA si </a:t>
            </a:r>
            <a:r>
              <a:rPr lang="nb-NO" sz="1800" dirty="0" err="1" smtClean="0"/>
              <a:t>grunngjevne</a:t>
            </a:r>
            <a:r>
              <a:rPr lang="nb-NO" sz="1800" dirty="0" smtClean="0"/>
              <a:t> fråsegn </a:t>
            </a:r>
            <a:r>
              <a:rPr lang="nb-NO" sz="1800" dirty="0" err="1" smtClean="0"/>
              <a:t>frå</a:t>
            </a:r>
            <a:r>
              <a:rPr lang="nb-NO" sz="1800" dirty="0" smtClean="0"/>
              <a:t> desember 2017 </a:t>
            </a:r>
            <a:r>
              <a:rPr lang="nb-NO" sz="1800" dirty="0" err="1" smtClean="0"/>
              <a:t>varslar</a:t>
            </a:r>
            <a:r>
              <a:rPr lang="nb-NO" sz="1800" dirty="0" smtClean="0"/>
              <a:t> vi </a:t>
            </a:r>
            <a:r>
              <a:rPr lang="nb-NO" sz="1800" dirty="0" err="1" smtClean="0"/>
              <a:t>endringar</a:t>
            </a:r>
            <a:r>
              <a:rPr lang="nb-NO" sz="1800" dirty="0" smtClean="0"/>
              <a:t> i drosjereguleringa.</a:t>
            </a:r>
            <a:br>
              <a:rPr lang="nb-NO" sz="1800" dirty="0" smtClean="0"/>
            </a:br>
            <a:endParaRPr lang="nb-NO" sz="1800" dirty="0"/>
          </a:p>
          <a:p>
            <a:r>
              <a:rPr lang="nb-NO" sz="1800" dirty="0" err="1" smtClean="0"/>
              <a:t>Alminneleg</a:t>
            </a:r>
            <a:r>
              <a:rPr lang="nb-NO" sz="1800" dirty="0" smtClean="0"/>
              <a:t> </a:t>
            </a:r>
            <a:r>
              <a:rPr lang="nb-NO" sz="1800" dirty="0" err="1" smtClean="0"/>
              <a:t>høyring</a:t>
            </a:r>
            <a:r>
              <a:rPr lang="nb-NO" sz="1800" dirty="0" smtClean="0"/>
              <a:t> av forslag til </a:t>
            </a:r>
            <a:r>
              <a:rPr lang="nb-NO" sz="1800" dirty="0" err="1" smtClean="0"/>
              <a:t>endringar</a:t>
            </a:r>
            <a:r>
              <a:rPr lang="nb-NO" sz="1800" dirty="0" smtClean="0"/>
              <a:t> i drosjeregelverket </a:t>
            </a:r>
            <a:r>
              <a:rPr lang="nb-NO" sz="1800" dirty="0" err="1" smtClean="0"/>
              <a:t>okt-des</a:t>
            </a:r>
            <a:r>
              <a:rPr lang="nb-NO" sz="1800" dirty="0" smtClean="0"/>
              <a:t> 2018.</a:t>
            </a:r>
            <a:br>
              <a:rPr lang="nb-NO" sz="1800" dirty="0" smtClean="0"/>
            </a:br>
            <a:endParaRPr lang="nb-NO" sz="1800" dirty="0" smtClean="0"/>
          </a:p>
          <a:p>
            <a:r>
              <a:rPr lang="nb-NO" sz="1800" dirty="0" smtClean="0"/>
              <a:t>Forslag til </a:t>
            </a:r>
            <a:r>
              <a:rPr lang="nb-NO" sz="1800" dirty="0" err="1" smtClean="0"/>
              <a:t>endringar</a:t>
            </a:r>
            <a:r>
              <a:rPr lang="nb-NO" sz="1800" dirty="0" smtClean="0"/>
              <a:t> i lov </a:t>
            </a:r>
            <a:r>
              <a:rPr lang="nb-NO" sz="1800" dirty="0" err="1" smtClean="0"/>
              <a:t>leggjast</a:t>
            </a:r>
            <a:r>
              <a:rPr lang="nb-NO" sz="1800" dirty="0" smtClean="0"/>
              <a:t> fram for Stortinget vårsesjonen 2019.</a:t>
            </a:r>
            <a:br>
              <a:rPr lang="nb-NO" sz="1800" dirty="0" smtClean="0"/>
            </a:br>
            <a:endParaRPr lang="nb-NO" sz="1800" dirty="0" smtClean="0"/>
          </a:p>
          <a:p>
            <a:r>
              <a:rPr lang="nb-NO" sz="1800" dirty="0" smtClean="0"/>
              <a:t>Forslag om at nytt regelverk trer i kraft 1.1.2020. </a:t>
            </a:r>
          </a:p>
          <a:p>
            <a:endParaRPr lang="nb-NO" sz="1800" dirty="0" smtClean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185418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Regjeringen si målsetting med forslaget til nytt regelverk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b-NO" sz="2000" dirty="0" smtClean="0"/>
              <a:t>Regjeringen </a:t>
            </a:r>
            <a:r>
              <a:rPr lang="nb-NO" sz="2000" dirty="0" err="1" smtClean="0"/>
              <a:t>ønskjer</a:t>
            </a:r>
            <a:r>
              <a:rPr lang="nb-NO" sz="2000" dirty="0" smtClean="0"/>
              <a:t> å:</a:t>
            </a:r>
          </a:p>
          <a:p>
            <a:pPr marL="0" indent="0"/>
            <a:endParaRPr lang="nb-NO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 smtClean="0"/>
              <a:t>sikre </a:t>
            </a:r>
            <a:r>
              <a:rPr lang="nb-NO" sz="2000" dirty="0" err="1" smtClean="0"/>
              <a:t>velfungerande</a:t>
            </a:r>
            <a:r>
              <a:rPr lang="nb-NO" sz="2000" dirty="0" smtClean="0"/>
              <a:t> </a:t>
            </a:r>
            <a:r>
              <a:rPr lang="nb-NO" sz="2000" dirty="0"/>
              <a:t>konkurranse </a:t>
            </a:r>
            <a:r>
              <a:rPr lang="nb-NO" sz="2000" dirty="0" smtClean="0"/>
              <a:t>og </a:t>
            </a:r>
            <a:r>
              <a:rPr lang="nb-NO" sz="2000" dirty="0" err="1" smtClean="0"/>
              <a:t>leggje</a:t>
            </a:r>
            <a:r>
              <a:rPr lang="nb-NO" sz="2000" dirty="0" smtClean="0"/>
              <a:t> til rette for nye </a:t>
            </a:r>
            <a:r>
              <a:rPr lang="nb-NO" sz="2000" dirty="0" err="1" smtClean="0"/>
              <a:t>aktørar</a:t>
            </a:r>
            <a:r>
              <a:rPr lang="nb-NO" sz="2000" dirty="0" smtClean="0"/>
              <a:t/>
            </a:r>
            <a:br>
              <a:rPr lang="nb-NO" sz="2000" dirty="0" smtClean="0"/>
            </a:br>
            <a:r>
              <a:rPr lang="nb-NO" sz="2000" dirty="0" smtClean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/>
              <a:t>s</a:t>
            </a:r>
            <a:r>
              <a:rPr lang="nb-NO" sz="2000" dirty="0" smtClean="0"/>
              <a:t>ikre </a:t>
            </a:r>
            <a:r>
              <a:rPr lang="nb-NO" sz="2000" dirty="0" err="1" smtClean="0"/>
              <a:t>eit</a:t>
            </a:r>
            <a:r>
              <a:rPr lang="nb-NO" sz="2000" dirty="0" smtClean="0"/>
              <a:t> </a:t>
            </a:r>
            <a:r>
              <a:rPr lang="nb-NO" sz="2000" dirty="0" err="1" smtClean="0"/>
              <a:t>drosjetilbod</a:t>
            </a:r>
            <a:r>
              <a:rPr lang="nb-NO" sz="2000" dirty="0" smtClean="0"/>
              <a:t> </a:t>
            </a:r>
            <a:r>
              <a:rPr lang="nb-NO" sz="2000" dirty="0"/>
              <a:t>i </a:t>
            </a:r>
            <a:r>
              <a:rPr lang="nb-NO" sz="2000" dirty="0" smtClean="0"/>
              <a:t>heile landet</a:t>
            </a:r>
          </a:p>
          <a:p>
            <a:pPr marL="0" indent="0"/>
            <a:endParaRPr lang="nb-NO" sz="20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 smtClean="0"/>
              <a:t>sikre </a:t>
            </a:r>
            <a:r>
              <a:rPr lang="nb-NO" sz="2000" dirty="0"/>
              <a:t>seriøsitet i </a:t>
            </a:r>
            <a:r>
              <a:rPr lang="nb-NO" sz="2000" dirty="0" smtClean="0"/>
              <a:t>bransjen og ta i vare tryggleiken </a:t>
            </a:r>
            <a:r>
              <a:rPr lang="nb-NO" sz="2000" dirty="0"/>
              <a:t>for </a:t>
            </a:r>
            <a:r>
              <a:rPr lang="nb-NO" sz="2000" dirty="0" err="1" smtClean="0"/>
              <a:t>passasjerar</a:t>
            </a:r>
            <a:r>
              <a:rPr lang="nb-NO" sz="2000" dirty="0" smtClean="0"/>
              <a:t> </a:t>
            </a:r>
            <a:r>
              <a:rPr lang="nb-NO" sz="2000" dirty="0"/>
              <a:t>og </a:t>
            </a:r>
            <a:r>
              <a:rPr lang="nb-NO" sz="2000" dirty="0" err="1" smtClean="0"/>
              <a:t>sjåførar</a:t>
            </a:r>
            <a:endParaRPr lang="nb-NO" sz="2000" dirty="0" smtClean="0"/>
          </a:p>
          <a:p>
            <a:pPr marL="0" indent="0"/>
            <a:endParaRPr lang="nb-NO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sz="2000" dirty="0" smtClean="0"/>
              <a:t>følgje opp rapporten fra </a:t>
            </a:r>
            <a:r>
              <a:rPr lang="nb-NO" sz="2000" dirty="0" err="1" smtClean="0"/>
              <a:t>Delingsøkonomiutvalet</a:t>
            </a:r>
            <a:r>
              <a:rPr lang="nb-NO" sz="2000" dirty="0" smtClean="0"/>
              <a:t> og ESA sine </a:t>
            </a:r>
            <a:r>
              <a:rPr lang="nb-NO" sz="2000" dirty="0" err="1" smtClean="0"/>
              <a:t>grunngjevne</a:t>
            </a:r>
            <a:r>
              <a:rPr lang="nb-NO" sz="2000" dirty="0" smtClean="0"/>
              <a:t> uttaler</a:t>
            </a:r>
            <a:endParaRPr lang="nb-NO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98662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198800" y="296652"/>
            <a:ext cx="7309958" cy="684076"/>
          </a:xfrm>
        </p:spPr>
        <p:txBody>
          <a:bodyPr/>
          <a:lstStyle/>
          <a:p>
            <a:r>
              <a:rPr lang="nb-NO" dirty="0" smtClean="0"/>
              <a:t>Viktige forslag til </a:t>
            </a:r>
            <a:r>
              <a:rPr lang="nb-NO" dirty="0" err="1" smtClean="0"/>
              <a:t>endringar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055440" y="1340768"/>
            <a:ext cx="7309467" cy="4741987"/>
          </a:xfrm>
        </p:spPr>
        <p:txBody>
          <a:bodyPr/>
          <a:lstStyle/>
          <a:p>
            <a:pPr marL="0" indent="0">
              <a:buNone/>
            </a:pPr>
            <a:r>
              <a:rPr lang="nb-NO" sz="1500" b="1" dirty="0" smtClean="0"/>
              <a:t>Tiltak for å sikre </a:t>
            </a:r>
            <a:r>
              <a:rPr lang="nb-NO" sz="1500" b="1" dirty="0" err="1" smtClean="0"/>
              <a:t>velfungerande</a:t>
            </a:r>
            <a:r>
              <a:rPr lang="nb-NO" sz="1500" b="1" dirty="0" smtClean="0"/>
              <a:t> konkurranse og </a:t>
            </a:r>
            <a:r>
              <a:rPr lang="nb-NO" sz="1500" b="1" dirty="0" err="1" smtClean="0"/>
              <a:t>leggje</a:t>
            </a:r>
            <a:r>
              <a:rPr lang="nb-NO" sz="1500" b="1" dirty="0" smtClean="0"/>
              <a:t> til rette for at nye </a:t>
            </a:r>
            <a:r>
              <a:rPr lang="nb-NO" sz="1500" b="1" dirty="0" err="1" smtClean="0"/>
              <a:t>aktørar</a:t>
            </a:r>
            <a:r>
              <a:rPr lang="nb-NO" sz="1500" b="1" dirty="0" smtClean="0"/>
              <a:t> kan etablere seg på like vilkår som næringa elles – </a:t>
            </a:r>
            <a:r>
              <a:rPr lang="nb-NO" sz="1500" b="1" dirty="0"/>
              <a:t>sikre samsvar med </a:t>
            </a:r>
            <a:r>
              <a:rPr lang="nb-NO" sz="1500" b="1" dirty="0" smtClean="0"/>
              <a:t>EØS-retten og følgje opp rapporten </a:t>
            </a:r>
            <a:r>
              <a:rPr lang="nb-NO" sz="1500" b="1" smtClean="0"/>
              <a:t>fra Delingsøkonomiutvalget</a:t>
            </a:r>
            <a:endParaRPr lang="nb-NO" sz="1500" b="1" dirty="0" smtClean="0"/>
          </a:p>
          <a:p>
            <a:pPr marL="0" indent="0">
              <a:buNone/>
            </a:pPr>
            <a:endParaRPr lang="nb-NO" sz="1500" b="1" dirty="0" smtClean="0"/>
          </a:p>
          <a:p>
            <a:r>
              <a:rPr lang="nb-NO" sz="1500" dirty="0" smtClean="0"/>
              <a:t>Oppheve </a:t>
            </a:r>
            <a:r>
              <a:rPr lang="nb-NO" sz="1500" dirty="0" err="1" smtClean="0"/>
              <a:t>antalsreguleringa</a:t>
            </a:r>
            <a:r>
              <a:rPr lang="nb-NO" sz="1500" dirty="0" smtClean="0"/>
              <a:t>, driveplikta og kravet til hovederverv for </a:t>
            </a:r>
            <a:r>
              <a:rPr lang="nb-NO" sz="1500" dirty="0" err="1" smtClean="0"/>
              <a:t>løyvehavarar</a:t>
            </a:r>
            <a:r>
              <a:rPr lang="nb-NO" sz="1500" dirty="0" smtClean="0"/>
              <a:t>.</a:t>
            </a:r>
          </a:p>
          <a:p>
            <a:r>
              <a:rPr lang="nb-NO" sz="1500" dirty="0" smtClean="0"/>
              <a:t>Innføre tidsavgrensa nasjonale løyver (krav om fornying kvart 10. år.)</a:t>
            </a:r>
          </a:p>
          <a:p>
            <a:r>
              <a:rPr lang="nb-NO" sz="1500" dirty="0" smtClean="0"/>
              <a:t>Innføre </a:t>
            </a:r>
            <a:r>
              <a:rPr lang="nb-NO" sz="1500" i="1" dirty="0" err="1" smtClean="0"/>
              <a:t>eitt</a:t>
            </a:r>
            <a:r>
              <a:rPr lang="nb-NO" sz="1500" dirty="0" smtClean="0"/>
              <a:t> </a:t>
            </a:r>
            <a:r>
              <a:rPr lang="nb-NO" sz="1500" dirty="0"/>
              <a:t>drosjeløyve for all persontransport med </a:t>
            </a:r>
            <a:r>
              <a:rPr lang="nb-NO" sz="1500" dirty="0" err="1" smtClean="0"/>
              <a:t>køyretøy</a:t>
            </a:r>
            <a:r>
              <a:rPr lang="nb-NO" sz="1500" dirty="0" smtClean="0"/>
              <a:t> med inntil ni </a:t>
            </a:r>
            <a:r>
              <a:rPr lang="nb-NO" sz="1500" dirty="0" err="1" smtClean="0"/>
              <a:t>sitjeplassar</a:t>
            </a:r>
            <a:r>
              <a:rPr lang="nb-NO" sz="1500" dirty="0" smtClean="0"/>
              <a:t>.</a:t>
            </a:r>
          </a:p>
          <a:p>
            <a:endParaRPr lang="nb-NO" sz="1500" dirty="0"/>
          </a:p>
          <a:p>
            <a:pPr marL="0" indent="0">
              <a:buNone/>
            </a:pPr>
            <a:r>
              <a:rPr lang="nb-NO" sz="1500" b="1" dirty="0" smtClean="0"/>
              <a:t>Tiltak </a:t>
            </a:r>
            <a:r>
              <a:rPr lang="nb-NO" sz="1500" b="1" dirty="0"/>
              <a:t>for å </a:t>
            </a:r>
            <a:r>
              <a:rPr lang="nb-NO" sz="1500" b="1" dirty="0" smtClean="0"/>
              <a:t>sikre </a:t>
            </a:r>
            <a:r>
              <a:rPr lang="nb-NO" sz="1500" b="1" dirty="0" err="1" smtClean="0"/>
              <a:t>drosjetilbod</a:t>
            </a:r>
            <a:r>
              <a:rPr lang="nb-NO" sz="1500" b="1" dirty="0" smtClean="0"/>
              <a:t> </a:t>
            </a:r>
            <a:r>
              <a:rPr lang="nb-NO" sz="1500" b="1" dirty="0"/>
              <a:t>i heile landet </a:t>
            </a:r>
            <a:endParaRPr lang="nb-NO" sz="1500" b="1" dirty="0" smtClean="0"/>
          </a:p>
          <a:p>
            <a:pPr marL="0" indent="0">
              <a:buNone/>
            </a:pPr>
            <a:endParaRPr lang="nb-NO" sz="1500" b="1" dirty="0" smtClean="0"/>
          </a:p>
          <a:p>
            <a:r>
              <a:rPr lang="nb-NO" sz="1500" dirty="0" err="1" smtClean="0"/>
              <a:t>Gje</a:t>
            </a:r>
            <a:r>
              <a:rPr lang="nb-NO" sz="1500" dirty="0" smtClean="0"/>
              <a:t> </a:t>
            </a:r>
            <a:r>
              <a:rPr lang="nb-NO" sz="1500" dirty="0" err="1"/>
              <a:t>fylkeskommunane</a:t>
            </a:r>
            <a:r>
              <a:rPr lang="nb-NO" sz="1500" dirty="0"/>
              <a:t> høve til å </a:t>
            </a:r>
            <a:r>
              <a:rPr lang="nb-NO" sz="1500" dirty="0" err="1"/>
              <a:t>gje</a:t>
            </a:r>
            <a:r>
              <a:rPr lang="nb-NO" sz="1500" dirty="0"/>
              <a:t> </a:t>
            </a:r>
            <a:r>
              <a:rPr lang="nb-NO" sz="1500" dirty="0" err="1"/>
              <a:t>einerett</a:t>
            </a:r>
            <a:r>
              <a:rPr lang="nb-NO" sz="1500" dirty="0"/>
              <a:t> til å drive drosjetransport på visse vilkår.  </a:t>
            </a:r>
            <a:endParaRPr lang="nb-NO" sz="1500" dirty="0" smtClean="0"/>
          </a:p>
          <a:p>
            <a:r>
              <a:rPr lang="nn-NO" sz="1500" dirty="0"/>
              <a:t>Fylkeskommunane kan gi einerettar i kommunar med mindre enn eit innbyggjartal på 20 000 og innbyggjartettleik på 80 per </a:t>
            </a:r>
            <a:r>
              <a:rPr lang="nn-NO" sz="1500" dirty="0" smtClean="0"/>
              <a:t>km2.</a:t>
            </a:r>
            <a:endParaRPr lang="nb-NO" sz="1500" b="1" dirty="0" smtClean="0"/>
          </a:p>
          <a:p>
            <a:pPr marL="0" lvl="0" indent="0">
              <a:buNone/>
            </a:pPr>
            <a:endParaRPr lang="nb-NO" sz="1500" dirty="0"/>
          </a:p>
        </p:txBody>
      </p:sp>
    </p:spTree>
    <p:extLst>
      <p:ext uri="{BB962C8B-B14F-4D97-AF65-F5344CB8AC3E}">
        <p14:creationId xmlns:p14="http://schemas.microsoft.com/office/powerpoint/2010/main" val="38334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Viktige forslag til </a:t>
            </a:r>
            <a:r>
              <a:rPr lang="nb-NO" dirty="0" err="1" smtClean="0"/>
              <a:t>endringar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sz="1600" b="1" dirty="0"/>
              <a:t>Tiltak for å sikre seriøsitet i bransjen og ivareta tryggleiken for passasjer og </a:t>
            </a:r>
            <a:r>
              <a:rPr lang="nb-NO" sz="1600" b="1" dirty="0" smtClean="0"/>
              <a:t>sjåfør</a:t>
            </a:r>
          </a:p>
          <a:p>
            <a:pPr marL="0" indent="0">
              <a:buNone/>
            </a:pPr>
            <a:endParaRPr lang="nb-NO" sz="1600" b="1" dirty="0"/>
          </a:p>
          <a:p>
            <a:pPr lvl="0"/>
            <a:r>
              <a:rPr lang="nb-NO" sz="1600" dirty="0" err="1"/>
              <a:t>Vidareføre</a:t>
            </a:r>
            <a:r>
              <a:rPr lang="nb-NO" sz="1600" dirty="0"/>
              <a:t> krav om drosjeløyve, men lempe på </a:t>
            </a:r>
            <a:r>
              <a:rPr lang="nb-NO" sz="1600" dirty="0" err="1"/>
              <a:t>innhaldet</a:t>
            </a:r>
            <a:r>
              <a:rPr lang="nb-NO" sz="1600" dirty="0"/>
              <a:t> i løyvekravet gjennom </a:t>
            </a:r>
            <a:r>
              <a:rPr lang="nb-NO" sz="1600" smtClean="0"/>
              <a:t>å fjerne </a:t>
            </a:r>
            <a:r>
              <a:rPr lang="nb-NO" sz="1600" dirty="0"/>
              <a:t>kravet til </a:t>
            </a:r>
            <a:r>
              <a:rPr lang="nb-NO" sz="1600" dirty="0" err="1"/>
              <a:t>fagleg</a:t>
            </a:r>
            <a:r>
              <a:rPr lang="nb-NO" sz="1600" dirty="0"/>
              <a:t> kompetanse for </a:t>
            </a:r>
            <a:r>
              <a:rPr lang="nb-NO" sz="1600" dirty="0" err="1"/>
              <a:t>løyvehavarar</a:t>
            </a:r>
            <a:r>
              <a:rPr lang="nb-NO" sz="1600" dirty="0"/>
              <a:t> og lemping av kravet til økonomi ved å fjerne kravet </a:t>
            </a:r>
            <a:r>
              <a:rPr lang="nb-NO" sz="1600" dirty="0" smtClean="0"/>
              <a:t>om </a:t>
            </a:r>
            <a:r>
              <a:rPr lang="nb-NO" sz="1600" dirty="0"/>
              <a:t>økonomisk garanti.</a:t>
            </a:r>
          </a:p>
          <a:p>
            <a:r>
              <a:rPr lang="nb-NO" sz="1600" dirty="0"/>
              <a:t>Innføre fagkompetansekrav for </a:t>
            </a:r>
            <a:r>
              <a:rPr lang="nb-NO" sz="1600" dirty="0" err="1"/>
              <a:t>førar</a:t>
            </a:r>
            <a:r>
              <a:rPr lang="nb-NO" sz="1600" dirty="0"/>
              <a:t> av drosje. </a:t>
            </a:r>
          </a:p>
          <a:p>
            <a:r>
              <a:rPr lang="nb-NO" sz="1600" dirty="0" err="1"/>
              <a:t>Søkjar</a:t>
            </a:r>
            <a:r>
              <a:rPr lang="nb-NO" sz="1600" dirty="0"/>
              <a:t> til </a:t>
            </a:r>
            <a:r>
              <a:rPr lang="nb-NO" sz="1600" dirty="0" err="1"/>
              <a:t>kjøresetel</a:t>
            </a:r>
            <a:r>
              <a:rPr lang="nb-NO" sz="1600" dirty="0"/>
              <a:t> må ha hatt </a:t>
            </a:r>
            <a:r>
              <a:rPr lang="nb-NO" sz="1600" dirty="0" err="1"/>
              <a:t>alminneleg</a:t>
            </a:r>
            <a:r>
              <a:rPr lang="nb-NO" sz="1600" dirty="0"/>
              <a:t> førerkort i klasse B i minst to år før </a:t>
            </a:r>
            <a:r>
              <a:rPr lang="nb-NO" sz="1600" dirty="0" err="1"/>
              <a:t>vedkomande</a:t>
            </a:r>
            <a:r>
              <a:rPr lang="nb-NO" sz="1600" dirty="0"/>
              <a:t> kan tildelast </a:t>
            </a:r>
            <a:r>
              <a:rPr lang="nb-NO" sz="1600" dirty="0" err="1"/>
              <a:t>kjøresetel</a:t>
            </a:r>
            <a:r>
              <a:rPr lang="nb-NO" sz="1600" dirty="0"/>
              <a:t> for drosje. </a:t>
            </a:r>
            <a:endParaRPr lang="nb-NO" sz="1600" dirty="0" smtClean="0"/>
          </a:p>
          <a:p>
            <a:r>
              <a:rPr lang="nb-NO" sz="1600" dirty="0" smtClean="0"/>
              <a:t>Oppheve sentraltilknytningsplikta </a:t>
            </a:r>
            <a:r>
              <a:rPr lang="nb-NO" sz="1600" dirty="0"/>
              <a:t>for </a:t>
            </a:r>
            <a:r>
              <a:rPr lang="nb-NO" sz="1600" dirty="0" smtClean="0"/>
              <a:t>drosjer, </a:t>
            </a:r>
            <a:r>
              <a:rPr lang="nb-NO" sz="1600" dirty="0"/>
              <a:t>og innføre </a:t>
            </a:r>
            <a:r>
              <a:rPr lang="nb-NO" sz="1600" dirty="0" smtClean="0"/>
              <a:t>ei </a:t>
            </a:r>
            <a:r>
              <a:rPr lang="nb-NO" sz="1600" dirty="0"/>
              <a:t>plikt til loggføring av alle </a:t>
            </a:r>
            <a:r>
              <a:rPr lang="nb-NO" sz="1600" dirty="0" err="1" smtClean="0"/>
              <a:t>drosjeturar</a:t>
            </a:r>
            <a:r>
              <a:rPr lang="nb-NO" sz="1600" dirty="0"/>
              <a:t>. </a:t>
            </a:r>
          </a:p>
          <a:p>
            <a:pPr lvl="0"/>
            <a:r>
              <a:rPr lang="nb-NO" sz="1600" dirty="0"/>
              <a:t>Registrering av drosjer i </a:t>
            </a:r>
            <a:r>
              <a:rPr lang="nb-NO" sz="1600" dirty="0" smtClean="0"/>
              <a:t>motorvognregisteret, </a:t>
            </a:r>
            <a:r>
              <a:rPr lang="nb-NO" sz="1600" dirty="0"/>
              <a:t>for </a:t>
            </a:r>
            <a:r>
              <a:rPr lang="nb-NO" sz="1600" dirty="0" smtClean="0"/>
              <a:t>m.a</a:t>
            </a:r>
            <a:r>
              <a:rPr lang="nb-NO" sz="1600" dirty="0"/>
              <a:t>. å sikre </a:t>
            </a:r>
            <a:r>
              <a:rPr lang="nb-NO" sz="1600" dirty="0" err="1" smtClean="0"/>
              <a:t>årlege</a:t>
            </a:r>
            <a:r>
              <a:rPr lang="nb-NO" sz="1600" dirty="0" smtClean="0"/>
              <a:t> </a:t>
            </a:r>
            <a:r>
              <a:rPr lang="nb-NO" sz="1600" dirty="0" err="1" smtClean="0"/>
              <a:t>køyretøykontrollar</a:t>
            </a:r>
            <a:r>
              <a:rPr lang="nb-NO" sz="1600" dirty="0" smtClean="0"/>
              <a:t> </a:t>
            </a:r>
            <a:r>
              <a:rPr lang="nb-NO" sz="1600" dirty="0"/>
              <a:t>samt </a:t>
            </a:r>
            <a:r>
              <a:rPr lang="nb-NO" sz="1600" dirty="0" smtClean="0"/>
              <a:t>ei oversikt </a:t>
            </a:r>
            <a:r>
              <a:rPr lang="nb-NO" sz="1600" dirty="0"/>
              <a:t>over </a:t>
            </a:r>
            <a:r>
              <a:rPr lang="nb-NO" sz="1600" dirty="0" err="1" smtClean="0"/>
              <a:t>køyretøy</a:t>
            </a:r>
            <a:r>
              <a:rPr lang="nb-NO" sz="1600" dirty="0" smtClean="0"/>
              <a:t> </a:t>
            </a:r>
            <a:r>
              <a:rPr lang="nb-NO" sz="1600" dirty="0"/>
              <a:t>som </a:t>
            </a:r>
            <a:r>
              <a:rPr lang="nb-NO" sz="1600" dirty="0" smtClean="0"/>
              <a:t>vert nytta som drosje</a:t>
            </a:r>
            <a:r>
              <a:rPr lang="nb-NO" sz="1600" dirty="0"/>
              <a:t>.</a:t>
            </a:r>
          </a:p>
          <a:p>
            <a:endParaRPr lang="nb-NO" dirty="0"/>
          </a:p>
        </p:txBody>
      </p:sp>
      <p:sp>
        <p:nvSpPr>
          <p:cNvPr id="4" name="Plassholder for bilde 3"/>
          <p:cNvSpPr>
            <a:spLocks noGrp="1"/>
          </p:cNvSpPr>
          <p:nvPr>
            <p:ph type="pic" sz="quarter" idx="13"/>
          </p:nvPr>
        </p:nvSpPr>
        <p:spPr/>
      </p:sp>
      <p:sp>
        <p:nvSpPr>
          <p:cNvPr id="5" name="Plassholder for bilde 4"/>
          <p:cNvSpPr>
            <a:spLocks noGrp="1"/>
          </p:cNvSpPr>
          <p:nvPr>
            <p:ph type="pic" sz="quarter" idx="14"/>
          </p:nvPr>
        </p:nvSpPr>
        <p:spPr/>
      </p:sp>
    </p:spTree>
    <p:extLst>
      <p:ext uri="{BB962C8B-B14F-4D97-AF65-F5344CB8AC3E}">
        <p14:creationId xmlns:p14="http://schemas.microsoft.com/office/powerpoint/2010/main" val="41634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D-pptmal_16-9_Nors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2017 SD-pptmal_16-9_Norsk" id="{461E5B1C-DB4F-4FDF-B801-C5B1E8902790}" vid="{854F4C52-0A61-48D1-9862-8D8EF5D7D1AB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SD-pptmal_16-9_Norsk</Template>
  <TotalTime>1237</TotalTime>
  <Words>339</Words>
  <Application>Microsoft Office PowerPoint</Application>
  <PresentationFormat>Widescreen</PresentationFormat>
  <Paragraphs>54</Paragraphs>
  <Slides>7</Slides>
  <Notes>5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SD-pptmal_16-9_Norsk</vt:lpstr>
      <vt:lpstr>PowerPoint-presentasjon</vt:lpstr>
      <vt:lpstr>Dagsorden</vt:lpstr>
      <vt:lpstr>Kvifor vi endrar drosjereguleringa</vt:lpstr>
      <vt:lpstr>Prosess og framdrift</vt:lpstr>
      <vt:lpstr>Regjeringen si målsetting med forslaget til nytt regelverk</vt:lpstr>
      <vt:lpstr>Viktige forslag til endringar</vt:lpstr>
      <vt:lpstr>Viktige forslag til endringar</vt:lpstr>
    </vt:vector>
  </TitlesOfParts>
  <Company>DSS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Wedde Knut</dc:creator>
  <cp:lastModifiedBy>Kristing Marianne Engeset</cp:lastModifiedBy>
  <cp:revision>155</cp:revision>
  <cp:lastPrinted>2018-09-27T12:02:55Z</cp:lastPrinted>
  <dcterms:created xsi:type="dcterms:W3CDTF">2017-03-14T11:55:28Z</dcterms:created>
  <dcterms:modified xsi:type="dcterms:W3CDTF">2018-10-01T09:04:21Z</dcterms:modified>
</cp:coreProperties>
</file>