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0" r:id="rId4"/>
  </p:sldMasterIdLst>
  <p:notesMasterIdLst>
    <p:notesMasterId r:id="rId15"/>
  </p:notesMasterIdLst>
  <p:sldIdLst>
    <p:sldId id="261" r:id="rId5"/>
    <p:sldId id="263" r:id="rId6"/>
    <p:sldId id="265" r:id="rId7"/>
    <p:sldId id="267" r:id="rId8"/>
    <p:sldId id="278" r:id="rId9"/>
    <p:sldId id="271" r:id="rId10"/>
    <p:sldId id="280" r:id="rId11"/>
    <p:sldId id="281" r:id="rId12"/>
    <p:sldId id="275" r:id="rId13"/>
    <p:sldId id="277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F330D6-CFB7-0E7A-E31C-8157DB708EF3}" name="Tønnes Thompson " initials="TT " userId="Tønnes Thompson 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C60"/>
    <a:srgbClr val="00A33D"/>
    <a:srgbClr val="464646"/>
    <a:srgbClr val="F2C400"/>
    <a:srgbClr val="C490AA"/>
    <a:srgbClr val="FFE36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5A300-D254-409B-B4AB-0CB2B30059B2}" v="152" dt="2026-04-24T08:36:33.393"/>
    <p1510:client id="{D682CF01-BD36-41E5-A1FC-52405A24D490}" v="13" dt="2026-04-24T08:29:41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takeholderas.sharepoint.com/sites/Kunder/Delte%20dokumenter/NHO%20-%20Transport/Elbuss%20vs%20ICE-buss/Utkast%20kalkyle%20-%20Elbuss%20vs%20ICE-bu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b-NO" sz="2000">
                <a:solidFill>
                  <a:srgbClr val="0C3C60"/>
                </a:solidFill>
              </a:rPr>
              <a:t>Driftskostnad per km (kr) – fordelt på kostnadskomponenter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Strøm/drivstoff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Elbuss Sør</c:v>
                </c:pt>
                <c:pt idx="1">
                  <c:v>Elbuss Nord</c:v>
                </c:pt>
                <c:pt idx="2">
                  <c:v>Dieselbuss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2.02</c:v>
                </c:pt>
                <c:pt idx="1">
                  <c:v>1.38</c:v>
                </c:pt>
                <c:pt idx="2">
                  <c:v>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2-4F33-A535-36A8205D134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Vedlikehold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Elbuss Sør</c:v>
                </c:pt>
                <c:pt idx="1">
                  <c:v>Elbuss Nord</c:v>
                </c:pt>
                <c:pt idx="2">
                  <c:v>Dieselbuss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>
                  <c:v>1.7</c:v>
                </c:pt>
                <c:pt idx="1">
                  <c:v>1.7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92-4F33-A535-36A8205D134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Forsikring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Elbuss Sør</c:v>
                </c:pt>
                <c:pt idx="1">
                  <c:v>Elbuss Nord</c:v>
                </c:pt>
                <c:pt idx="2">
                  <c:v>Dieselbuss</c:v>
                </c:pt>
              </c:strCache>
            </c:strRef>
          </c:cat>
          <c:val>
            <c:numRef>
              <c:f>'Ark1'!$D$2:$D$4</c:f>
              <c:numCache>
                <c:formatCode>General</c:formatCode>
                <c:ptCount val="3"/>
                <c:pt idx="0">
                  <c:v>1.33</c:v>
                </c:pt>
                <c:pt idx="1">
                  <c:v>1.33</c:v>
                </c:pt>
                <c:pt idx="2">
                  <c:v>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92-4F33-A535-36A8205D1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01"/>
        <c:axId val="10002"/>
      </c:barChart>
      <c:catAx>
        <c:axId val="1000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nb-NO" sz="1400">
                <a:solidFill>
                  <a:srgbClr val="0C3C60"/>
                </a:solidFill>
              </a:defRPr>
            </a:pPr>
            <a:endParaRPr lang="nb-NO"/>
          </a:p>
        </c:txPr>
        <c:crossAx val="10002"/>
        <c:crosses val="autoZero"/>
        <c:auto val="1"/>
        <c:lblAlgn val="ctr"/>
        <c:lblOffset val="100"/>
        <c:noMultiLvlLbl val="1"/>
      </c:catAx>
      <c:valAx>
        <c:axId val="1000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r>
                  <a:rPr lang="nb-NO" sz="1400">
                    <a:solidFill>
                      <a:srgbClr val="0C3C60"/>
                    </a:solidFill>
                  </a:rPr>
                  <a:t>kr/km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nb-NO" sz="1400"/>
            </a:pPr>
            <a:endParaRPr lang="nb-NO"/>
          </a:p>
        </c:txPr>
        <c:crossAx val="10001"/>
        <c:crosses val="autoZero"/>
        <c:crossBetween val="between"/>
      </c:valAx>
    </c:plotArea>
    <c:legend>
      <c:legendPos val="t"/>
      <c:overlay val="0"/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1"/>
  <c:style val="2"/>
  <c:chart>
    <c:title>
      <c:tx>
        <c:rich>
          <a:bodyPr/>
          <a:lstStyle/>
          <a:p>
            <a:r>
              <a:rPr lang="nb-NO" sz="1600">
                <a:solidFill>
                  <a:srgbClr val="0C3C60"/>
                </a:solidFill>
              </a:rPr>
              <a:t>Kostnadsdifferanse elbuss vs. dieselbuss (60 000 km/år)</a:t>
            </a:r>
          </a:p>
        </c:rich>
      </c:tx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Gjenstående merkostnad elbuss vs diesel (NOK)</c:v>
                </c:pt>
              </c:strCache>
            </c:strRef>
          </c:tx>
          <c:spPr>
            <a:ln w="28800">
              <a:solidFill>
                <a:srgbClr val="1FB383"/>
              </a:solidFill>
            </a:ln>
          </c:spPr>
          <c:marker>
            <c:symbol val="circle"/>
            <c:size val="5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'Ark1'!$B$2:$B$14</c:f>
              <c:numCache>
                <c:formatCode>General</c:formatCode>
                <c:ptCount val="13"/>
                <c:pt idx="0">
                  <c:v>2069500</c:v>
                </c:pt>
                <c:pt idx="1">
                  <c:v>1785902.4</c:v>
                </c:pt>
                <c:pt idx="2">
                  <c:v>1502304.8</c:v>
                </c:pt>
                <c:pt idx="3">
                  <c:v>1218707.2</c:v>
                </c:pt>
                <c:pt idx="4">
                  <c:v>935109.6</c:v>
                </c:pt>
                <c:pt idx="5">
                  <c:v>651512</c:v>
                </c:pt>
                <c:pt idx="6">
                  <c:v>367914.4</c:v>
                </c:pt>
                <c:pt idx="7">
                  <c:v>84316.800000000003</c:v>
                </c:pt>
                <c:pt idx="8">
                  <c:v>-199280.8</c:v>
                </c:pt>
                <c:pt idx="9">
                  <c:v>-482878.4</c:v>
                </c:pt>
                <c:pt idx="10">
                  <c:v>-766476</c:v>
                </c:pt>
                <c:pt idx="11">
                  <c:v>-1050073.6000000001</c:v>
                </c:pt>
                <c:pt idx="12">
                  <c:v>-1333671.2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B89-413B-80E8-D38A356A5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01"/>
        <c:axId val="20002"/>
      </c:lineChart>
      <c:catAx>
        <c:axId val="2000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r>
                  <a:rPr lang="nb-NO" sz="1400"/>
                  <a:t>År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nb-NO" sz="1400"/>
            </a:pPr>
            <a:endParaRPr lang="nb-NO"/>
          </a:p>
        </c:txPr>
        <c:crossAx val="20002"/>
        <c:crosses val="autoZero"/>
        <c:auto val="1"/>
        <c:lblAlgn val="ctr"/>
        <c:lblOffset val="100"/>
        <c:noMultiLvlLbl val="1"/>
      </c:catAx>
      <c:valAx>
        <c:axId val="20002"/>
        <c:scaling>
          <c:orientation val="minMax"/>
          <c:min val="-4000000"/>
        </c:scaling>
        <c:delete val="0"/>
        <c:axPos val="l"/>
        <c:title>
          <c:tx>
            <c:rich>
              <a:bodyPr/>
              <a:lstStyle/>
              <a:p>
                <a:r>
                  <a:rPr lang="nb-NO" sz="1400"/>
                  <a:t>NOK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nb-NO" sz="1400"/>
            </a:pPr>
            <a:endParaRPr lang="nb-NO"/>
          </a:p>
        </c:txPr>
        <c:crossAx val="2000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b-NO" sz="1400">
                <a:solidFill>
                  <a:schemeClr val="tx2"/>
                </a:solidFill>
              </a:rPr>
              <a:t>Lønnsomhet med og uten økning i CO2-avgiften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Figurer!$L$48</c:f>
              <c:strCache>
                <c:ptCount val="1"/>
                <c:pt idx="0">
                  <c:v>Basisscenario med økt CO2-avgift mot 2035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Figurer!$K$49:$K$61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Figurer!$L$49:$L$61</c:f>
              <c:numCache>
                <c:formatCode>General</c:formatCode>
                <c:ptCount val="13"/>
                <c:pt idx="0">
                  <c:v>2069500</c:v>
                </c:pt>
                <c:pt idx="1">
                  <c:v>1785902.4000000001</c:v>
                </c:pt>
                <c:pt idx="2">
                  <c:v>1502304.8000000003</c:v>
                </c:pt>
                <c:pt idx="3">
                  <c:v>1218707.2000000002</c:v>
                </c:pt>
                <c:pt idx="4">
                  <c:v>935109.60000000033</c:v>
                </c:pt>
                <c:pt idx="5">
                  <c:v>651512.00000000047</c:v>
                </c:pt>
                <c:pt idx="6">
                  <c:v>367914.40000000037</c:v>
                </c:pt>
                <c:pt idx="7">
                  <c:v>84316.800000000512</c:v>
                </c:pt>
                <c:pt idx="8">
                  <c:v>-199280.79999999935</c:v>
                </c:pt>
                <c:pt idx="9">
                  <c:v>-482878.39999999944</c:v>
                </c:pt>
                <c:pt idx="10">
                  <c:v>-766475.99999999907</c:v>
                </c:pt>
                <c:pt idx="11">
                  <c:v>-1050073.5999999992</c:v>
                </c:pt>
                <c:pt idx="12">
                  <c:v>-1333671.1999999993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A3-4EA3-A6FB-C2A5FE6B087F}"/>
            </c:ext>
          </c:extLst>
        </c:ser>
        <c:ser>
          <c:idx val="1"/>
          <c:order val="1"/>
          <c:tx>
            <c:strRef>
              <c:f>Figurer!$M$48</c:f>
              <c:strCache>
                <c:ptCount val="1"/>
                <c:pt idx="0">
                  <c:v>Scenario uten økt CO2-avgift mot 2035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Figurer!$K$49:$K$61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Figurer!$M$49:$M$61</c:f>
              <c:numCache>
                <c:formatCode>General</c:formatCode>
                <c:ptCount val="13"/>
                <c:pt idx="0">
                  <c:v>2069500</c:v>
                </c:pt>
                <c:pt idx="1">
                  <c:v>1868468.4</c:v>
                </c:pt>
                <c:pt idx="2">
                  <c:v>1667436.8</c:v>
                </c:pt>
                <c:pt idx="3">
                  <c:v>1466405.2000000002</c:v>
                </c:pt>
                <c:pt idx="4">
                  <c:v>1265373.6000000001</c:v>
                </c:pt>
                <c:pt idx="5">
                  <c:v>1064342</c:v>
                </c:pt>
                <c:pt idx="6">
                  <c:v>863310.40000000014</c:v>
                </c:pt>
                <c:pt idx="7">
                  <c:v>662278.80000000028</c:v>
                </c:pt>
                <c:pt idx="8">
                  <c:v>461247.20000000019</c:v>
                </c:pt>
                <c:pt idx="9">
                  <c:v>260215.60000000009</c:v>
                </c:pt>
                <c:pt idx="10">
                  <c:v>59184.000000000233</c:v>
                </c:pt>
                <c:pt idx="11">
                  <c:v>-141847.59999999963</c:v>
                </c:pt>
                <c:pt idx="12">
                  <c:v>-342879.19999999972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A3-4EA3-A6FB-C2A5FE6B0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877392"/>
        <c:axId val="369872592"/>
      </c:lineChart>
      <c:catAx>
        <c:axId val="369877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>
                    <a:solidFill>
                      <a:schemeClr val="tx2"/>
                    </a:solidFill>
                  </a:rPr>
                  <a:t>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9872592"/>
        <c:crosses val="autoZero"/>
        <c:auto val="1"/>
        <c:lblAlgn val="ctr"/>
        <c:lblOffset val="100"/>
        <c:noMultiLvlLbl val="0"/>
      </c:catAx>
      <c:valAx>
        <c:axId val="36987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>
                    <a:solidFill>
                      <a:schemeClr val="tx2"/>
                    </a:solidFill>
                  </a:rPr>
                  <a:t>NOK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987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b-NO" sz="1600">
                <a:solidFill>
                  <a:srgbClr val="0C3C60"/>
                </a:solidFill>
              </a:rPr>
              <a:t>Mulighetsrommet for elbuss vs. dieselbuss (60 000 km/år)</a:t>
            </a:r>
          </a:p>
        </c:rich>
      </c:tx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Basisscenario</c:v>
                </c:pt>
              </c:strCache>
            </c:strRef>
          </c:tx>
          <c:spPr>
            <a:ln w="28800">
              <a:solidFill>
                <a:srgbClr val="1FB383"/>
              </a:solidFill>
            </a:ln>
          </c:spPr>
          <c:marker>
            <c:symbol val="circle"/>
            <c:size val="5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'Ark1'!$B$2:$B$14</c:f>
              <c:numCache>
                <c:formatCode>General</c:formatCode>
                <c:ptCount val="13"/>
                <c:pt idx="0">
                  <c:v>2069500</c:v>
                </c:pt>
                <c:pt idx="1">
                  <c:v>1785902.4</c:v>
                </c:pt>
                <c:pt idx="2">
                  <c:v>1502304.8</c:v>
                </c:pt>
                <c:pt idx="3">
                  <c:v>1218707.2</c:v>
                </c:pt>
                <c:pt idx="4">
                  <c:v>935109.6</c:v>
                </c:pt>
                <c:pt idx="5">
                  <c:v>651512</c:v>
                </c:pt>
                <c:pt idx="6">
                  <c:v>367914.4</c:v>
                </c:pt>
                <c:pt idx="7">
                  <c:v>84316.800000000003</c:v>
                </c:pt>
                <c:pt idx="8">
                  <c:v>-199280.8</c:v>
                </c:pt>
                <c:pt idx="9">
                  <c:v>-482878.4</c:v>
                </c:pt>
                <c:pt idx="10">
                  <c:v>-766476</c:v>
                </c:pt>
                <c:pt idx="11">
                  <c:v>-1050073.6000000001</c:v>
                </c:pt>
                <c:pt idx="12">
                  <c:v>-1333671.2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49E-4767-9D0A-5A7D732D448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Lav strømpris - høy dieselpris</c:v>
                </c:pt>
              </c:strCache>
            </c:strRef>
          </c:tx>
          <c:cat>
            <c:numRef>
              <c:f>'Ark1'!$A$2:$A$14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'Ark1'!$C$2:$C$14</c:f>
              <c:numCache>
                <c:formatCode>General</c:formatCode>
                <c:ptCount val="13"/>
                <c:pt idx="0">
                  <c:v>2069500</c:v>
                </c:pt>
                <c:pt idx="1">
                  <c:v>1655835</c:v>
                </c:pt>
                <c:pt idx="2">
                  <c:v>1242170</c:v>
                </c:pt>
                <c:pt idx="3">
                  <c:v>828505</c:v>
                </c:pt>
                <c:pt idx="4">
                  <c:v>414840</c:v>
                </c:pt>
                <c:pt idx="5">
                  <c:v>1175</c:v>
                </c:pt>
                <c:pt idx="6">
                  <c:v>-412490</c:v>
                </c:pt>
                <c:pt idx="7">
                  <c:v>-826155</c:v>
                </c:pt>
                <c:pt idx="8">
                  <c:v>-1239820</c:v>
                </c:pt>
                <c:pt idx="9">
                  <c:v>-1653485</c:v>
                </c:pt>
                <c:pt idx="10">
                  <c:v>-2067150</c:v>
                </c:pt>
                <c:pt idx="11">
                  <c:v>-2480815</c:v>
                </c:pt>
                <c:pt idx="12">
                  <c:v>-2894480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9E-4767-9D0A-5A7D732D448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Høy strømpris -  lav dieselpris</c:v>
                </c:pt>
              </c:strCache>
            </c:strRef>
          </c:tx>
          <c:cat>
            <c:numRef>
              <c:f>'Ark1'!$A$2:$A$14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'Ark1'!$D$2:$D$14</c:f>
              <c:numCache>
                <c:formatCode>General</c:formatCode>
                <c:ptCount val="13"/>
                <c:pt idx="0" formatCode="#,##0">
                  <c:v>2069500</c:v>
                </c:pt>
                <c:pt idx="1">
                  <c:v>1916235</c:v>
                </c:pt>
                <c:pt idx="2">
                  <c:v>1762970</c:v>
                </c:pt>
                <c:pt idx="3">
                  <c:v>1609705</c:v>
                </c:pt>
                <c:pt idx="4">
                  <c:v>1456440</c:v>
                </c:pt>
                <c:pt idx="5">
                  <c:v>1303175</c:v>
                </c:pt>
                <c:pt idx="6">
                  <c:v>1149910</c:v>
                </c:pt>
                <c:pt idx="7">
                  <c:v>996645</c:v>
                </c:pt>
                <c:pt idx="8">
                  <c:v>843380</c:v>
                </c:pt>
                <c:pt idx="9">
                  <c:v>690115</c:v>
                </c:pt>
                <c:pt idx="10">
                  <c:v>536850</c:v>
                </c:pt>
                <c:pt idx="11">
                  <c:v>383585</c:v>
                </c:pt>
                <c:pt idx="12">
                  <c:v>230320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9E-4767-9D0A-5A7D732D4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01"/>
        <c:axId val="20002"/>
      </c:lineChart>
      <c:catAx>
        <c:axId val="2000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r>
                  <a:rPr lang="nb-NO" sz="1400"/>
                  <a:t>År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nb-NO" sz="1400"/>
            </a:pPr>
            <a:endParaRPr lang="nb-NO"/>
          </a:p>
        </c:txPr>
        <c:crossAx val="20002"/>
        <c:crosses val="autoZero"/>
        <c:auto val="1"/>
        <c:lblAlgn val="ctr"/>
        <c:lblOffset val="100"/>
        <c:noMultiLvlLbl val="1"/>
      </c:catAx>
      <c:valAx>
        <c:axId val="20002"/>
        <c:scaling>
          <c:orientation val="minMax"/>
          <c:min val="-4000000"/>
        </c:scaling>
        <c:delete val="0"/>
        <c:axPos val="l"/>
        <c:title>
          <c:tx>
            <c:rich>
              <a:bodyPr/>
              <a:lstStyle/>
              <a:p>
                <a:r>
                  <a:rPr lang="nb-NO" sz="1400"/>
                  <a:t>NOK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nb-NO" sz="1400"/>
            </a:pPr>
            <a:endParaRPr lang="nb-NO"/>
          </a:p>
        </c:txPr>
        <c:crossAx val="2000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665E2-7E33-452A-9F73-C9452E5DDB9D}" type="datetimeFigureOut">
              <a:rPr lang="nb-NO" smtClean="0"/>
              <a:t>26.04.2026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7A2F0-8D08-410F-93DD-3D5CB3B77B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04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keholder.no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hyperlink" Target="mailto:svein@stakeholder.no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Linnea@stakeholder.no" TargetMode="External"/><Relationship Id="rId4" Type="http://schemas.openxmlformats.org/officeDocument/2006/relationships/hyperlink" Target="http://www.stakeholder.no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keholder.no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mailto:kristin@stakeholder.no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keholder.no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hyperlink" Target="mailto:tonnes@stakeholder.no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keholder.no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hyperlink" Target="mailto:vegard@stakeholder.no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keholder.no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hyperlink" Target="mailto:marius@stakeholder.no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7F17C0-3598-D7BF-1016-97631B3B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8FC4EE-50FB-AAFE-F384-47B9E4DF5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41931E72-A78F-3DD0-FA16-D24344ED9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67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631012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5880100" y="0"/>
            <a:ext cx="631012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1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8" y="365126"/>
            <a:ext cx="11272046" cy="103060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98" y="3429001"/>
            <a:ext cx="5619252" cy="28475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3429000"/>
            <a:ext cx="5652794" cy="28475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CCB565E5-0B3F-04F6-8DB1-88A091E9778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7398" y="1684597"/>
            <a:ext cx="11272046" cy="17444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9488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28EA663-B811-323C-4940-48E6D1460747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8" y="365126"/>
            <a:ext cx="11272046" cy="103060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98" y="3429001"/>
            <a:ext cx="5619252" cy="28475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3429000"/>
            <a:ext cx="5652794" cy="28475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CCB565E5-0B3F-04F6-8DB1-88A091E9778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7398" y="1684597"/>
            <a:ext cx="11272046" cy="17444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14814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28EA663-B811-323C-4940-48E6D1460747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8" y="365126"/>
            <a:ext cx="11272046" cy="103060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98" y="3429001"/>
            <a:ext cx="5619252" cy="2847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3429000"/>
            <a:ext cx="5652794" cy="2847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CCB565E5-0B3F-04F6-8DB1-88A091E9778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7398" y="1684597"/>
            <a:ext cx="11272046" cy="17444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12654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28EA663-B811-323C-4940-48E6D1460747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8" y="365126"/>
            <a:ext cx="11272046" cy="103060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98" y="3429001"/>
            <a:ext cx="5619252" cy="28475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3429000"/>
            <a:ext cx="5652794" cy="28475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CCB565E5-0B3F-04F6-8DB1-88A091E9778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7398" y="1684597"/>
            <a:ext cx="11272046" cy="17444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93273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DC75999-896A-4E90-947E-DE0B641204DE}"/>
              </a:ext>
            </a:extLst>
          </p:cNvPr>
          <p:cNvSpPr/>
          <p:nvPr userDrawn="1"/>
        </p:nvSpPr>
        <p:spPr>
          <a:xfrm>
            <a:off x="0" y="0"/>
            <a:ext cx="63101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6310127" y="0"/>
            <a:ext cx="58801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8" y="365125"/>
            <a:ext cx="5422402" cy="12668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98" y="1825624"/>
            <a:ext cx="5422402" cy="44541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2540" y="1825624"/>
            <a:ext cx="5174510" cy="44541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50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7523DA3-9F43-4B45-03A4-1B36FA36C7CA}"/>
              </a:ext>
            </a:extLst>
          </p:cNvPr>
          <p:cNvSpPr/>
          <p:nvPr userDrawn="1"/>
        </p:nvSpPr>
        <p:spPr>
          <a:xfrm>
            <a:off x="5885895" y="0"/>
            <a:ext cx="63043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DF215BE-D11D-D1C8-739B-B58BBADFA6A2}"/>
              </a:ext>
            </a:extLst>
          </p:cNvPr>
          <p:cNvSpPr/>
          <p:nvPr userDrawn="1"/>
        </p:nvSpPr>
        <p:spPr>
          <a:xfrm>
            <a:off x="1772" y="0"/>
            <a:ext cx="58841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5BF49-F50A-8D51-1D87-9E0EDAF2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96558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B9832-7923-1FD3-825B-1ADF6FB6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655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BA37F4-5EDB-D760-1DD3-2573FDC7A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65589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9834374-76FD-0780-D9E2-D51F00315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593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9879990-86E8-7468-7B23-69C699A11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593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13E476-E4CC-803A-9BFE-A77F48551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CB9ED02-EB80-E0F5-7FDF-52CB74BDDB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39DA2D2B-A9FB-1F01-20D5-23A5FBA4C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364" y="6491256"/>
            <a:ext cx="1358072" cy="2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9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7523DA3-9F43-4B45-03A4-1B36FA36C7CA}"/>
              </a:ext>
            </a:extLst>
          </p:cNvPr>
          <p:cNvSpPr/>
          <p:nvPr userDrawn="1"/>
        </p:nvSpPr>
        <p:spPr>
          <a:xfrm>
            <a:off x="0" y="0"/>
            <a:ext cx="63043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DF215BE-D11D-D1C8-739B-B58BBADFA6A2}"/>
              </a:ext>
            </a:extLst>
          </p:cNvPr>
          <p:cNvSpPr/>
          <p:nvPr userDrawn="1"/>
        </p:nvSpPr>
        <p:spPr>
          <a:xfrm>
            <a:off x="6097773" y="0"/>
            <a:ext cx="60942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5BF49-F50A-8D51-1D87-9E0EDAF2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96558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B9832-7923-1FD3-825B-1ADF6FB6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BA37F4-5EDB-D760-1DD3-2573FDC7A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9834374-76FD-0780-D9E2-D51F00315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9879990-86E8-7468-7B23-69C699A11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13E476-E4CC-803A-9BFE-A77F48551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CB9ED02-EB80-E0F5-7FDF-52CB74BDDB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5A5D7F8-3B9C-A368-5640-FA6895DB0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97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DC75999-896A-4E90-947E-DE0B641204DE}"/>
              </a:ext>
            </a:extLst>
          </p:cNvPr>
          <p:cNvSpPr/>
          <p:nvPr userDrawn="1"/>
        </p:nvSpPr>
        <p:spPr>
          <a:xfrm>
            <a:off x="0" y="0"/>
            <a:ext cx="63101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6310127" y="0"/>
            <a:ext cx="58801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8" y="365125"/>
            <a:ext cx="5498602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98" y="1825625"/>
            <a:ext cx="5498602" cy="44508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929" y="1825625"/>
            <a:ext cx="5318516" cy="44508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7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5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DC75999-896A-4E90-947E-DE0B641204DE}"/>
              </a:ext>
            </a:extLst>
          </p:cNvPr>
          <p:cNvSpPr/>
          <p:nvPr userDrawn="1"/>
        </p:nvSpPr>
        <p:spPr>
          <a:xfrm>
            <a:off x="0" y="0"/>
            <a:ext cx="63101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6310127" y="0"/>
            <a:ext cx="58801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266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377" y="1825625"/>
            <a:ext cx="520119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29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40EBC8-04F4-2911-0D68-0EB5F20A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CE601B-6FDE-CFBB-D7F0-55A88C3EF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68B728B-CA9A-5C40-023F-45633A7B4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658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C29CFB21-2672-7658-47AC-D0B55F3C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4" y="2901950"/>
            <a:ext cx="9358736" cy="3615667"/>
          </a:xfrm>
        </p:spPr>
        <p:txBody>
          <a:bodyPr>
            <a:noAutofit/>
          </a:bodyPr>
          <a:lstStyle>
            <a:lvl1pPr>
              <a:defRPr sz="10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33404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6310127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5853093" y="0"/>
            <a:ext cx="6338907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6D7B18F5-CE3C-91C6-0DBA-A6FF9F5D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4" y="2901950"/>
            <a:ext cx="9358736" cy="3615667"/>
          </a:xfrm>
        </p:spPr>
        <p:txBody>
          <a:bodyPr>
            <a:noAutofit/>
          </a:bodyPr>
          <a:lstStyle>
            <a:lvl1pPr>
              <a:defRPr sz="10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31202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631012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5853093" y="0"/>
            <a:ext cx="633890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5AC499DF-EBA1-511E-7474-AE1E6F37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4" y="2901950"/>
            <a:ext cx="9358736" cy="3615667"/>
          </a:xfrm>
        </p:spPr>
        <p:txBody>
          <a:bodyPr>
            <a:noAutofit/>
          </a:bodyPr>
          <a:lstStyle>
            <a:lvl1pPr>
              <a:defRPr sz="10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14402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631012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5853093" y="0"/>
            <a:ext cx="633890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4" y="2901950"/>
            <a:ext cx="9358736" cy="3615667"/>
          </a:xfrm>
        </p:spPr>
        <p:txBody>
          <a:bodyPr>
            <a:noAutofit/>
          </a:bodyPr>
          <a:lstStyle>
            <a:lvl1pPr>
              <a:defRPr sz="10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A1DD3AD8-195B-B3D5-CFAC-387F9EE2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4" y="2901950"/>
            <a:ext cx="9358736" cy="3615667"/>
          </a:xfrm>
        </p:spPr>
        <p:txBody>
          <a:bodyPr>
            <a:noAutofit/>
          </a:bodyPr>
          <a:lstStyle>
            <a:lvl1pPr>
              <a:defRPr sz="10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7176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6310127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5853093" y="0"/>
            <a:ext cx="6338907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E3EE1A60-D621-B8AB-AF65-5800F28C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4" y="2901950"/>
            <a:ext cx="9358736" cy="3615667"/>
          </a:xfrm>
        </p:spPr>
        <p:txBody>
          <a:bodyPr>
            <a:noAutofit/>
          </a:bodyPr>
          <a:lstStyle>
            <a:lvl1pPr>
              <a:defRPr sz="10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95206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27B822-319D-8C15-5A4B-64400482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DCEC0EC-9C9A-1358-4FBD-E32FBB3B79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F7D927-23A0-AED0-C7DB-23F5159AA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602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DC231D-3DEE-6EBC-B88E-97C874E5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611" y="6557899"/>
            <a:ext cx="91881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C62A33-3B20-FFD9-5670-4D0674A68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1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2C33B-1A4F-56BF-9500-00E2A923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7CECC6-44ED-5E2E-37A2-AB5794B04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59670F-FDA4-1835-C386-DE4CF146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91A80BD-DD18-D81A-6CA9-38E186EC9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DC1F992-3262-C311-8654-5CB2642EA7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80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26F89C-DA06-5D76-E5E2-D35C5B65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ABE8D62-9986-0A54-1B21-CC3C87D45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80B0CF-D433-42C2-36F7-EA0B3BE2B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33EEFE1-BD87-ECAC-EB4A-81C7A5F988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E71A520-4083-2BAE-27D2-A46C16D594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04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21F62D-7198-D105-DE35-02E856EC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9FE2ED-2B82-628D-377B-4F02F3C4B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56" y="1765202"/>
            <a:ext cx="10515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92BCF9-0D56-7923-D333-9339187B1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AC711B-C3B1-4A07-EAA6-74A672B68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606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D432-A690-D087-21F7-86432E31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DB7C6AD-69D6-0F35-F5D6-F8EB21D07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E16C81DE-BEA4-F80C-20D9-1E038DB1F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C3D0053-F54C-D08F-DDEE-9197FE298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425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513875-C214-9A1D-F060-2EF70410A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223" y="204946"/>
            <a:ext cx="3515556" cy="758815"/>
          </a:xfrm>
          <a:prstGeom prst="rect">
            <a:avLst/>
          </a:prstGeom>
        </p:spPr>
      </p:pic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A05E0363-352A-7E52-67C0-B6B59FB99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Kilde: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908E4DEA-910A-8413-A38A-765740CB4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59004A3-A800-9BE9-1BEA-3A0D2FF5D5D7}"/>
              </a:ext>
            </a:extLst>
          </p:cNvPr>
          <p:cNvSpPr/>
          <p:nvPr userDrawn="1"/>
        </p:nvSpPr>
        <p:spPr>
          <a:xfrm>
            <a:off x="2002599" y="4244642"/>
            <a:ext cx="2201758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Svein Thompson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7B377FA-4E6E-7235-7FF9-18195130EF69}"/>
              </a:ext>
            </a:extLst>
          </p:cNvPr>
          <p:cNvSpPr/>
          <p:nvPr userDrawn="1"/>
        </p:nvSpPr>
        <p:spPr>
          <a:xfrm>
            <a:off x="1681155" y="4499048"/>
            <a:ext cx="1722564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Senior partner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D0FF52B-DD61-3189-1EC2-254A4AA053C7}"/>
              </a:ext>
            </a:extLst>
          </p:cNvPr>
          <p:cNvSpPr txBox="1"/>
          <p:nvPr userDrawn="1"/>
        </p:nvSpPr>
        <p:spPr>
          <a:xfrm>
            <a:off x="2002599" y="5186911"/>
            <a:ext cx="195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www.stakeholder.no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B013F21-6D84-E2A4-2866-06918ED23375}"/>
              </a:ext>
            </a:extLst>
          </p:cNvPr>
          <p:cNvSpPr txBox="1"/>
          <p:nvPr userDrawn="1"/>
        </p:nvSpPr>
        <p:spPr>
          <a:xfrm>
            <a:off x="4524341" y="4244084"/>
            <a:ext cx="32720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Spørsmål?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Send e-post til </a:t>
            </a:r>
            <a:r>
              <a:rPr lang="nb-NO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svein@stakeholder.no</a:t>
            </a:r>
            <a:endParaRPr lang="nb-NO" sz="1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Tlf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  <a:r>
              <a:rPr lang="nb-NO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+47 48 12 94 21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520BD6A-83D4-C939-FDEE-CB6CB660F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/>
        </p:blipFill>
        <p:spPr>
          <a:xfrm>
            <a:off x="560533" y="3726031"/>
            <a:ext cx="1306734" cy="19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13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513875-C214-9A1D-F060-2EF70410A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223" y="204946"/>
            <a:ext cx="3515556" cy="758815"/>
          </a:xfrm>
          <a:prstGeom prst="rect">
            <a:avLst/>
          </a:prstGeom>
        </p:spPr>
      </p:pic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A05E0363-352A-7E52-67C0-B6B59FB99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Kilde: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908E4DEA-910A-8413-A38A-765740CB4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 descr="Et bilde som inneholder person, poserer&#10;&#10;Automatisk generert beskrivelse">
            <a:extLst>
              <a:ext uri="{FF2B5EF4-FFF2-40B4-BE49-F238E27FC236}">
                <a16:creationId xmlns:a16="http://schemas.microsoft.com/office/drawing/2014/main" id="{D15AF0E3-C9E8-330C-84BC-25ECC7094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-126" r="1226" b="1"/>
          <a:stretch/>
        </p:blipFill>
        <p:spPr>
          <a:xfrm>
            <a:off x="526183" y="3705838"/>
            <a:ext cx="1348041" cy="1956223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B59004A3-A800-9BE9-1BEA-3A0D2FF5D5D7}"/>
              </a:ext>
            </a:extLst>
          </p:cNvPr>
          <p:cNvSpPr/>
          <p:nvPr userDrawn="1"/>
        </p:nvSpPr>
        <p:spPr>
          <a:xfrm>
            <a:off x="2002599" y="4244084"/>
            <a:ext cx="2201758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Linnea Holter Thompson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7B377FA-4E6E-7235-7FF9-18195130EF69}"/>
              </a:ext>
            </a:extLst>
          </p:cNvPr>
          <p:cNvSpPr/>
          <p:nvPr userDrawn="1"/>
        </p:nvSpPr>
        <p:spPr>
          <a:xfrm>
            <a:off x="1681155" y="4499048"/>
            <a:ext cx="1722564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Seniorrådgiver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D0FF52B-DD61-3189-1EC2-254A4AA053C7}"/>
              </a:ext>
            </a:extLst>
          </p:cNvPr>
          <p:cNvSpPr txBox="1"/>
          <p:nvPr userDrawn="1"/>
        </p:nvSpPr>
        <p:spPr>
          <a:xfrm>
            <a:off x="2002599" y="5186911"/>
            <a:ext cx="195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www.stakeholder.no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B013F21-6D84-E2A4-2866-06918ED23375}"/>
              </a:ext>
            </a:extLst>
          </p:cNvPr>
          <p:cNvSpPr txBox="1"/>
          <p:nvPr userDrawn="1"/>
        </p:nvSpPr>
        <p:spPr>
          <a:xfrm>
            <a:off x="4524341" y="4244084"/>
            <a:ext cx="34528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Spørsmål?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Send e-post til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Linnea@stakeholder.no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Tlf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+47 41 64 01 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1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513875-C214-9A1D-F060-2EF70410A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223" y="204946"/>
            <a:ext cx="3515556" cy="758815"/>
          </a:xfrm>
          <a:prstGeom prst="rect">
            <a:avLst/>
          </a:prstGeom>
        </p:spPr>
      </p:pic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A05E0363-352A-7E52-67C0-B6B59FB99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Kilde: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908E4DEA-910A-8413-A38A-765740CB4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59004A3-A800-9BE9-1BEA-3A0D2FF5D5D7}"/>
              </a:ext>
            </a:extLst>
          </p:cNvPr>
          <p:cNvSpPr/>
          <p:nvPr userDrawn="1"/>
        </p:nvSpPr>
        <p:spPr>
          <a:xfrm>
            <a:off x="2002599" y="4244084"/>
            <a:ext cx="2201758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Kristin Holter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7B377FA-4E6E-7235-7FF9-18195130EF69}"/>
              </a:ext>
            </a:extLst>
          </p:cNvPr>
          <p:cNvSpPr/>
          <p:nvPr userDrawn="1"/>
        </p:nvSpPr>
        <p:spPr>
          <a:xfrm>
            <a:off x="2002599" y="4496604"/>
            <a:ext cx="1722564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Senior partner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D0FF52B-DD61-3189-1EC2-254A4AA053C7}"/>
              </a:ext>
            </a:extLst>
          </p:cNvPr>
          <p:cNvSpPr txBox="1"/>
          <p:nvPr userDrawn="1"/>
        </p:nvSpPr>
        <p:spPr>
          <a:xfrm>
            <a:off x="2002599" y="5186911"/>
            <a:ext cx="195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www.stakeholder.no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B013F21-6D84-E2A4-2866-06918ED23375}"/>
              </a:ext>
            </a:extLst>
          </p:cNvPr>
          <p:cNvSpPr txBox="1"/>
          <p:nvPr userDrawn="1"/>
        </p:nvSpPr>
        <p:spPr>
          <a:xfrm>
            <a:off x="4524341" y="4244084"/>
            <a:ext cx="34528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Spørsmål?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algn="l"/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Send e-post til </a:t>
            </a:r>
            <a:r>
              <a:rPr lang="nb-NO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kristin@stakeholder.no</a:t>
            </a:r>
            <a:endParaRPr lang="nb-NO" sz="1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algn="l"/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Tlf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  <a:r>
              <a:rPr lang="nb-NO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+47 47 64 97 83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" name="Bilde 1" descr="Et bilde som inneholder person&#10;&#10;Automatisk generert beskrivelse">
            <a:extLst>
              <a:ext uri="{FF2B5EF4-FFF2-40B4-BE49-F238E27FC236}">
                <a16:creationId xmlns:a16="http://schemas.microsoft.com/office/drawing/2014/main" id="{8F5304D8-6659-C78D-184C-97FDE4FBB16C}"/>
              </a:ext>
            </a:extLst>
          </p:cNvPr>
          <p:cNvPicPr>
            <a:picLocks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" t="984" r="4633"/>
          <a:stretch/>
        </p:blipFill>
        <p:spPr>
          <a:xfrm>
            <a:off x="526183" y="3715457"/>
            <a:ext cx="1348041" cy="19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5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513875-C214-9A1D-F060-2EF70410A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223" y="204946"/>
            <a:ext cx="3515556" cy="758815"/>
          </a:xfrm>
          <a:prstGeom prst="rect">
            <a:avLst/>
          </a:prstGeom>
        </p:spPr>
      </p:pic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A05E0363-352A-7E52-67C0-B6B59FB99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Kilde: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908E4DEA-910A-8413-A38A-765740CB4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59004A3-A800-9BE9-1BEA-3A0D2FF5D5D7}"/>
              </a:ext>
            </a:extLst>
          </p:cNvPr>
          <p:cNvSpPr/>
          <p:nvPr userDrawn="1"/>
        </p:nvSpPr>
        <p:spPr>
          <a:xfrm>
            <a:off x="2002599" y="4244084"/>
            <a:ext cx="2201758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Tønnes Thompson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7B377FA-4E6E-7235-7FF9-18195130EF69}"/>
              </a:ext>
            </a:extLst>
          </p:cNvPr>
          <p:cNvSpPr/>
          <p:nvPr userDrawn="1"/>
        </p:nvSpPr>
        <p:spPr>
          <a:xfrm>
            <a:off x="2002599" y="4496604"/>
            <a:ext cx="1722564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Daglig leder, partner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D0FF52B-DD61-3189-1EC2-254A4AA053C7}"/>
              </a:ext>
            </a:extLst>
          </p:cNvPr>
          <p:cNvSpPr txBox="1"/>
          <p:nvPr userDrawn="1"/>
        </p:nvSpPr>
        <p:spPr>
          <a:xfrm>
            <a:off x="2002599" y="5186911"/>
            <a:ext cx="195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www.stakeholder.no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B013F21-6D84-E2A4-2866-06918ED23375}"/>
              </a:ext>
            </a:extLst>
          </p:cNvPr>
          <p:cNvSpPr txBox="1"/>
          <p:nvPr userDrawn="1"/>
        </p:nvSpPr>
        <p:spPr>
          <a:xfrm>
            <a:off x="4524341" y="4244084"/>
            <a:ext cx="341952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Spørsmål?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Send e-post til </a:t>
            </a:r>
            <a:r>
              <a:rPr lang="nb-NO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tonnes@stakeholder.no</a:t>
            </a:r>
            <a:endParaRPr lang="nb-NO" sz="1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Tlf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  <a:r>
              <a:rPr lang="nb-NO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+47 45 44 45 64</a:t>
            </a:r>
          </a:p>
        </p:txBody>
      </p:sp>
      <p:pic>
        <p:nvPicPr>
          <p:cNvPr id="3" name="Bilde 2" descr="Et bilde som inneholder person, mann, dress, vegg&#10;&#10;Automatisk generert beskrivelse">
            <a:extLst>
              <a:ext uri="{FF2B5EF4-FFF2-40B4-BE49-F238E27FC236}">
                <a16:creationId xmlns:a16="http://schemas.microsoft.com/office/drawing/2014/main" id="{27A3FDFE-27D5-0058-ECA6-64EB620E4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25" r="3653"/>
          <a:stretch/>
        </p:blipFill>
        <p:spPr>
          <a:xfrm>
            <a:off x="528319" y="3754347"/>
            <a:ext cx="1350203" cy="19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513875-C214-9A1D-F060-2EF70410A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223" y="204946"/>
            <a:ext cx="3515556" cy="758815"/>
          </a:xfrm>
          <a:prstGeom prst="rect">
            <a:avLst/>
          </a:prstGeom>
        </p:spPr>
      </p:pic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A05E0363-352A-7E52-67C0-B6B59FB99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Kilde: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908E4DEA-910A-8413-A38A-765740CB4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59004A3-A800-9BE9-1BEA-3A0D2FF5D5D7}"/>
              </a:ext>
            </a:extLst>
          </p:cNvPr>
          <p:cNvSpPr/>
          <p:nvPr userDrawn="1"/>
        </p:nvSpPr>
        <p:spPr>
          <a:xfrm>
            <a:off x="2002599" y="4244084"/>
            <a:ext cx="2201758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Vegard Rem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7B377FA-4E6E-7235-7FF9-18195130EF69}"/>
              </a:ext>
            </a:extLst>
          </p:cNvPr>
          <p:cNvSpPr/>
          <p:nvPr userDrawn="1"/>
        </p:nvSpPr>
        <p:spPr>
          <a:xfrm>
            <a:off x="2002599" y="4496604"/>
            <a:ext cx="1722564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Partner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D0FF52B-DD61-3189-1EC2-254A4AA053C7}"/>
              </a:ext>
            </a:extLst>
          </p:cNvPr>
          <p:cNvSpPr txBox="1"/>
          <p:nvPr userDrawn="1"/>
        </p:nvSpPr>
        <p:spPr>
          <a:xfrm>
            <a:off x="2002599" y="5186911"/>
            <a:ext cx="195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www.stakeholder.no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B013F21-6D84-E2A4-2866-06918ED23375}"/>
              </a:ext>
            </a:extLst>
          </p:cNvPr>
          <p:cNvSpPr txBox="1"/>
          <p:nvPr userDrawn="1"/>
        </p:nvSpPr>
        <p:spPr>
          <a:xfrm>
            <a:off x="4524341" y="4244084"/>
            <a:ext cx="341952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Spørsmål?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algn="l"/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Send e-post til </a:t>
            </a:r>
            <a:r>
              <a:rPr lang="nb-NO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vegard@stakeholder.no</a:t>
            </a:r>
            <a:endParaRPr lang="nb-NO" sz="1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Tlf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  <a:r>
              <a:rPr lang="nb-NO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+47 91 64 05 28</a:t>
            </a:r>
          </a:p>
        </p:txBody>
      </p:sp>
      <p:pic>
        <p:nvPicPr>
          <p:cNvPr id="2" name="Bilde 1" descr="Et bilde som inneholder person, mann, vegg, dress&#10;&#10;Automatisk generert beskrivelse">
            <a:extLst>
              <a:ext uri="{FF2B5EF4-FFF2-40B4-BE49-F238E27FC236}">
                <a16:creationId xmlns:a16="http://schemas.microsoft.com/office/drawing/2014/main" id="{1D6C54DA-B8C2-F00E-357F-40274947D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"/>
          <a:stretch/>
        </p:blipFill>
        <p:spPr>
          <a:xfrm>
            <a:off x="514905" y="3749836"/>
            <a:ext cx="1368453" cy="19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513875-C214-9A1D-F060-2EF70410A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223" y="204946"/>
            <a:ext cx="3515556" cy="758815"/>
          </a:xfrm>
          <a:prstGeom prst="rect">
            <a:avLst/>
          </a:prstGeom>
        </p:spPr>
      </p:pic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A05E0363-352A-7E52-67C0-B6B59FB99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Kilde: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908E4DEA-910A-8413-A38A-765740CB4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59004A3-A800-9BE9-1BEA-3A0D2FF5D5D7}"/>
              </a:ext>
            </a:extLst>
          </p:cNvPr>
          <p:cNvSpPr/>
          <p:nvPr userDrawn="1"/>
        </p:nvSpPr>
        <p:spPr>
          <a:xfrm>
            <a:off x="2002599" y="4244084"/>
            <a:ext cx="2201758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Marius Knagenhjelm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7B377FA-4E6E-7235-7FF9-18195130EF69}"/>
              </a:ext>
            </a:extLst>
          </p:cNvPr>
          <p:cNvSpPr/>
          <p:nvPr userDrawn="1"/>
        </p:nvSpPr>
        <p:spPr>
          <a:xfrm>
            <a:off x="2002599" y="4496604"/>
            <a:ext cx="1722564" cy="39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Seniorrådgiver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D0FF52B-DD61-3189-1EC2-254A4AA053C7}"/>
              </a:ext>
            </a:extLst>
          </p:cNvPr>
          <p:cNvSpPr txBox="1"/>
          <p:nvPr userDrawn="1"/>
        </p:nvSpPr>
        <p:spPr>
          <a:xfrm>
            <a:off x="2002599" y="5186911"/>
            <a:ext cx="195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www.stakeholder.no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B013F21-6D84-E2A4-2866-06918ED23375}"/>
              </a:ext>
            </a:extLst>
          </p:cNvPr>
          <p:cNvSpPr txBox="1"/>
          <p:nvPr userDrawn="1"/>
        </p:nvSpPr>
        <p:spPr>
          <a:xfrm>
            <a:off x="4524341" y="4244084"/>
            <a:ext cx="342112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Spørsmål?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algn="l"/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Send e-post til </a:t>
            </a:r>
            <a:r>
              <a:rPr lang="nb-NO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marius@stakeholder.no</a:t>
            </a:r>
            <a:endParaRPr lang="nb-NO" sz="1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Tlf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  <a:r>
              <a:rPr lang="nb-NO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+47 97 57 47 92</a:t>
            </a:r>
          </a:p>
        </p:txBody>
      </p:sp>
      <p:pic>
        <p:nvPicPr>
          <p:cNvPr id="3" name="Bilde 2" descr="Et bilde som inneholder mann, person, dress, briller&#10;&#10;Automatisk generert beskrivelse">
            <a:extLst>
              <a:ext uri="{FF2B5EF4-FFF2-40B4-BE49-F238E27FC236}">
                <a16:creationId xmlns:a16="http://schemas.microsoft.com/office/drawing/2014/main" id="{78EAFE0F-52A6-4998-3181-D53628510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8813" r="1251" b="38"/>
          <a:stretch/>
        </p:blipFill>
        <p:spPr>
          <a:xfrm>
            <a:off x="506029" y="3749836"/>
            <a:ext cx="1370452" cy="19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0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CDEE060-E48E-BB1B-FE45-B1AD061B1C1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513875-C214-9A1D-F060-2EF70410A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1402" y="1600200"/>
            <a:ext cx="6209195" cy="1340224"/>
          </a:xfrm>
          <a:prstGeom prst="rect">
            <a:avLst/>
          </a:prstGeom>
        </p:spPr>
      </p:pic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A05E0363-352A-7E52-67C0-B6B59FB99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Kilde: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908E4DEA-910A-8413-A38A-765740CB4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9FBF728-4086-02A5-021B-4C0B5133F1B8}"/>
              </a:ext>
            </a:extLst>
          </p:cNvPr>
          <p:cNvSpPr txBox="1"/>
          <p:nvPr userDrawn="1"/>
        </p:nvSpPr>
        <p:spPr>
          <a:xfrm>
            <a:off x="523783" y="3303398"/>
            <a:ext cx="105644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b-NO" sz="2400">
                <a:solidFill>
                  <a:schemeClr val="bg1"/>
                </a:solidFill>
              </a:rPr>
              <a:t>Rådgivning, analyse og strategier for bærekraftige løsninger </a:t>
            </a:r>
          </a:p>
          <a:p>
            <a:pPr marL="0" indent="0" algn="ctr">
              <a:buNone/>
            </a:pPr>
            <a:endParaRPr lang="nb-NO" sz="1600">
              <a:solidFill>
                <a:schemeClr val="bg2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nb-NO" sz="1600">
                <a:solidFill>
                  <a:schemeClr val="bg2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www.stakeholder.no</a:t>
            </a:r>
            <a:endParaRPr lang="nb-NO" sz="1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6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6BB71F-4528-BCD7-0A92-561937CD8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185EC94-2AE7-AD78-FC09-6142A3EF1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02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05BF49-F50A-8D51-1D87-9E0EDAF2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B9832-7923-1FD3-825B-1ADF6FB6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BA37F4-5EDB-D760-1DD3-2573FDC7A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9834374-76FD-0780-D9E2-D51F00315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9879990-86E8-7468-7B23-69C699A11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5BAE0716-176F-A82A-563E-8B8AB65CB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473C8962-28D4-8EDA-67CA-D5ABBC1600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Kilde:</a:t>
            </a:r>
          </a:p>
        </p:txBody>
      </p:sp>
    </p:spTree>
    <p:extLst>
      <p:ext uri="{BB962C8B-B14F-4D97-AF65-F5344CB8AC3E}">
        <p14:creationId xmlns:p14="http://schemas.microsoft.com/office/powerpoint/2010/main" val="241292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DC75999-896A-4E90-947E-DE0B641204DE}"/>
              </a:ext>
            </a:extLst>
          </p:cNvPr>
          <p:cNvSpPr/>
          <p:nvPr userDrawn="1"/>
        </p:nvSpPr>
        <p:spPr>
          <a:xfrm>
            <a:off x="0" y="12077"/>
            <a:ext cx="10466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9632272" y="6350"/>
            <a:ext cx="25579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8" y="443877"/>
            <a:ext cx="8669784" cy="7794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97" y="1399497"/>
            <a:ext cx="8786299" cy="48148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13" y="6565381"/>
            <a:ext cx="1199487" cy="258118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4F8394FD-4E0F-A6F7-3248-24A35089E58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632271" y="10900"/>
            <a:ext cx="2557955" cy="68361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19245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DC75999-896A-4E90-947E-DE0B641204DE}"/>
              </a:ext>
            </a:extLst>
          </p:cNvPr>
          <p:cNvSpPr/>
          <p:nvPr userDrawn="1"/>
        </p:nvSpPr>
        <p:spPr>
          <a:xfrm>
            <a:off x="0" y="12077"/>
            <a:ext cx="10466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10466773" y="6350"/>
            <a:ext cx="172345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8" y="443877"/>
            <a:ext cx="9576370" cy="7794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98" y="1399497"/>
            <a:ext cx="4636083" cy="48148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13" y="6565381"/>
            <a:ext cx="1199487" cy="258118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4F8394FD-4E0F-A6F7-3248-24A35089E58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465000" y="10900"/>
            <a:ext cx="1727000" cy="691960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0B0AF217-9843-FF61-9BCF-29A9B14DC97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37684" y="1396219"/>
            <a:ext cx="4636083" cy="48148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27784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6418555" y="0"/>
            <a:ext cx="57716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357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DC75999-896A-4E90-947E-DE0B641204DE}"/>
              </a:ext>
            </a:extLst>
          </p:cNvPr>
          <p:cNvSpPr/>
          <p:nvPr userDrawn="1"/>
        </p:nvSpPr>
        <p:spPr>
          <a:xfrm>
            <a:off x="0" y="0"/>
            <a:ext cx="63101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E13E9E-5200-FD0A-BDDA-FD547260D6E4}"/>
              </a:ext>
            </a:extLst>
          </p:cNvPr>
          <p:cNvSpPr/>
          <p:nvPr userDrawn="1"/>
        </p:nvSpPr>
        <p:spPr>
          <a:xfrm>
            <a:off x="6310127" y="0"/>
            <a:ext cx="5880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3572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377" y="1813572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6A8ECE-AE68-80D9-ED5E-A0292709E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6092DD-BCE7-BEAF-A7CB-FBBCA7DD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95203-3EC0-9EA9-4529-3ED902474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vinklet trekant 7">
            <a:extLst>
              <a:ext uri="{FF2B5EF4-FFF2-40B4-BE49-F238E27FC236}">
                <a16:creationId xmlns:a16="http://schemas.microsoft.com/office/drawing/2014/main" id="{8D593BB2-415F-673B-D664-CD8FE90400DE}"/>
              </a:ext>
            </a:extLst>
          </p:cNvPr>
          <p:cNvSpPr/>
          <p:nvPr userDrawn="1"/>
        </p:nvSpPr>
        <p:spPr>
          <a:xfrm rot="16200000">
            <a:off x="9628955" y="4203865"/>
            <a:ext cx="1171750" cy="3954342"/>
          </a:xfrm>
          <a:custGeom>
            <a:avLst/>
            <a:gdLst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763343 w 763343"/>
              <a:gd name="connsiteY2" fmla="*/ 4453840 h 4453840"/>
              <a:gd name="connsiteX3" fmla="*/ 0 w 763343"/>
              <a:gd name="connsiteY3" fmla="*/ 4453840 h 4453840"/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348442 w 763343"/>
              <a:gd name="connsiteY2" fmla="*/ 3492443 h 4453840"/>
              <a:gd name="connsiteX3" fmla="*/ 763343 w 763343"/>
              <a:gd name="connsiteY3" fmla="*/ 4453840 h 4453840"/>
              <a:gd name="connsiteX4" fmla="*/ 0 w 763343"/>
              <a:gd name="connsiteY4" fmla="*/ 4453840 h 4453840"/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348442 w 763343"/>
              <a:gd name="connsiteY2" fmla="*/ 3492443 h 4453840"/>
              <a:gd name="connsiteX3" fmla="*/ 763343 w 763343"/>
              <a:gd name="connsiteY3" fmla="*/ 4453840 h 4453840"/>
              <a:gd name="connsiteX4" fmla="*/ 0 w 763343"/>
              <a:gd name="connsiteY4" fmla="*/ 4453840 h 4453840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48442 w 763343"/>
              <a:gd name="connsiteY3" fmla="*/ 3650771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1355 h 4611355"/>
              <a:gd name="connsiteX1" fmla="*/ 0 w 763343"/>
              <a:gd name="connsiteY1" fmla="*/ 157515 h 4611355"/>
              <a:gd name="connsiteX2" fmla="*/ 54380 w 763343"/>
              <a:gd name="connsiteY2" fmla="*/ 1257212 h 4611355"/>
              <a:gd name="connsiteX3" fmla="*/ 320247 w 763343"/>
              <a:gd name="connsiteY3" fmla="*/ 3706353 h 4611355"/>
              <a:gd name="connsiteX4" fmla="*/ 763343 w 763343"/>
              <a:gd name="connsiteY4" fmla="*/ 4611355 h 4611355"/>
              <a:gd name="connsiteX5" fmla="*/ 0 w 763343"/>
              <a:gd name="connsiteY5" fmla="*/ 4611355 h 4611355"/>
              <a:gd name="connsiteX0" fmla="*/ 0 w 763343"/>
              <a:gd name="connsiteY0" fmla="*/ 4611355 h 4611355"/>
              <a:gd name="connsiteX1" fmla="*/ 0 w 763343"/>
              <a:gd name="connsiteY1" fmla="*/ 157515 h 4611355"/>
              <a:gd name="connsiteX2" fmla="*/ 54380 w 763343"/>
              <a:gd name="connsiteY2" fmla="*/ 1257212 h 4611355"/>
              <a:gd name="connsiteX3" fmla="*/ 320247 w 763343"/>
              <a:gd name="connsiteY3" fmla="*/ 3706353 h 4611355"/>
              <a:gd name="connsiteX4" fmla="*/ 763343 w 763343"/>
              <a:gd name="connsiteY4" fmla="*/ 4611355 h 4611355"/>
              <a:gd name="connsiteX5" fmla="*/ 0 w 763343"/>
              <a:gd name="connsiteY5" fmla="*/ 4611355 h 46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343" h="4611355">
                <a:moveTo>
                  <a:pt x="0" y="4611355"/>
                </a:moveTo>
                <a:lnTo>
                  <a:pt x="0" y="157515"/>
                </a:lnTo>
                <a:cubicBezTo>
                  <a:pt x="19805" y="-404866"/>
                  <a:pt x="-3694" y="675138"/>
                  <a:pt x="54380" y="1257212"/>
                </a:cubicBezTo>
                <a:cubicBezTo>
                  <a:pt x="64116" y="1859427"/>
                  <a:pt x="176577" y="3160085"/>
                  <a:pt x="320247" y="3706353"/>
                </a:cubicBezTo>
                <a:cubicBezTo>
                  <a:pt x="415582" y="4092612"/>
                  <a:pt x="615644" y="4309688"/>
                  <a:pt x="763343" y="4611355"/>
                </a:cubicBezTo>
                <a:lnTo>
                  <a:pt x="0" y="46113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ttvinklet trekant 7">
            <a:extLst>
              <a:ext uri="{FF2B5EF4-FFF2-40B4-BE49-F238E27FC236}">
                <a16:creationId xmlns:a16="http://schemas.microsoft.com/office/drawing/2014/main" id="{73962F87-FCD1-E066-8D52-BF7C418A76C8}"/>
              </a:ext>
            </a:extLst>
          </p:cNvPr>
          <p:cNvSpPr/>
          <p:nvPr userDrawn="1"/>
        </p:nvSpPr>
        <p:spPr>
          <a:xfrm rot="16200000">
            <a:off x="9462792" y="4059857"/>
            <a:ext cx="988467" cy="4469950"/>
          </a:xfrm>
          <a:custGeom>
            <a:avLst/>
            <a:gdLst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763343 w 763343"/>
              <a:gd name="connsiteY2" fmla="*/ 4453840 h 4453840"/>
              <a:gd name="connsiteX3" fmla="*/ 0 w 763343"/>
              <a:gd name="connsiteY3" fmla="*/ 4453840 h 4453840"/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348442 w 763343"/>
              <a:gd name="connsiteY2" fmla="*/ 3492443 h 4453840"/>
              <a:gd name="connsiteX3" fmla="*/ 763343 w 763343"/>
              <a:gd name="connsiteY3" fmla="*/ 4453840 h 4453840"/>
              <a:gd name="connsiteX4" fmla="*/ 0 w 763343"/>
              <a:gd name="connsiteY4" fmla="*/ 4453840 h 4453840"/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348442 w 763343"/>
              <a:gd name="connsiteY2" fmla="*/ 3492443 h 4453840"/>
              <a:gd name="connsiteX3" fmla="*/ 763343 w 763343"/>
              <a:gd name="connsiteY3" fmla="*/ 4453840 h 4453840"/>
              <a:gd name="connsiteX4" fmla="*/ 0 w 763343"/>
              <a:gd name="connsiteY4" fmla="*/ 4453840 h 4453840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48442 w 763343"/>
              <a:gd name="connsiteY3" fmla="*/ 3650771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1355 h 4611355"/>
              <a:gd name="connsiteX1" fmla="*/ 0 w 763343"/>
              <a:gd name="connsiteY1" fmla="*/ 157515 h 4611355"/>
              <a:gd name="connsiteX2" fmla="*/ 54380 w 763343"/>
              <a:gd name="connsiteY2" fmla="*/ 1257212 h 4611355"/>
              <a:gd name="connsiteX3" fmla="*/ 320247 w 763343"/>
              <a:gd name="connsiteY3" fmla="*/ 3706353 h 4611355"/>
              <a:gd name="connsiteX4" fmla="*/ 763343 w 763343"/>
              <a:gd name="connsiteY4" fmla="*/ 4611355 h 4611355"/>
              <a:gd name="connsiteX5" fmla="*/ 0 w 763343"/>
              <a:gd name="connsiteY5" fmla="*/ 4611355 h 4611355"/>
              <a:gd name="connsiteX0" fmla="*/ 0 w 763343"/>
              <a:gd name="connsiteY0" fmla="*/ 4611355 h 4611355"/>
              <a:gd name="connsiteX1" fmla="*/ 0 w 763343"/>
              <a:gd name="connsiteY1" fmla="*/ 157515 h 4611355"/>
              <a:gd name="connsiteX2" fmla="*/ 54380 w 763343"/>
              <a:gd name="connsiteY2" fmla="*/ 1257212 h 4611355"/>
              <a:gd name="connsiteX3" fmla="*/ 320247 w 763343"/>
              <a:gd name="connsiteY3" fmla="*/ 3706353 h 4611355"/>
              <a:gd name="connsiteX4" fmla="*/ 763343 w 763343"/>
              <a:gd name="connsiteY4" fmla="*/ 4611355 h 4611355"/>
              <a:gd name="connsiteX5" fmla="*/ 0 w 763343"/>
              <a:gd name="connsiteY5" fmla="*/ 4611355 h 46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343" h="4611355">
                <a:moveTo>
                  <a:pt x="0" y="4611355"/>
                </a:moveTo>
                <a:lnTo>
                  <a:pt x="0" y="157515"/>
                </a:lnTo>
                <a:cubicBezTo>
                  <a:pt x="19805" y="-404866"/>
                  <a:pt x="-3694" y="675138"/>
                  <a:pt x="54380" y="1257212"/>
                </a:cubicBezTo>
                <a:cubicBezTo>
                  <a:pt x="64116" y="1859427"/>
                  <a:pt x="176577" y="3160085"/>
                  <a:pt x="320247" y="3706353"/>
                </a:cubicBezTo>
                <a:cubicBezTo>
                  <a:pt x="415582" y="4092612"/>
                  <a:pt x="615644" y="4309688"/>
                  <a:pt x="763343" y="4611355"/>
                </a:cubicBezTo>
                <a:lnTo>
                  <a:pt x="0" y="4611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ttvinklet trekant 7">
            <a:extLst>
              <a:ext uri="{FF2B5EF4-FFF2-40B4-BE49-F238E27FC236}">
                <a16:creationId xmlns:a16="http://schemas.microsoft.com/office/drawing/2014/main" id="{8B318300-3C5D-2BBB-7C88-C4FAD5997DFE}"/>
              </a:ext>
            </a:extLst>
          </p:cNvPr>
          <p:cNvSpPr/>
          <p:nvPr userDrawn="1"/>
        </p:nvSpPr>
        <p:spPr>
          <a:xfrm rot="16200000">
            <a:off x="9568532" y="4159555"/>
            <a:ext cx="789071" cy="4457866"/>
          </a:xfrm>
          <a:custGeom>
            <a:avLst/>
            <a:gdLst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763343 w 763343"/>
              <a:gd name="connsiteY2" fmla="*/ 4453840 h 4453840"/>
              <a:gd name="connsiteX3" fmla="*/ 0 w 763343"/>
              <a:gd name="connsiteY3" fmla="*/ 4453840 h 4453840"/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348442 w 763343"/>
              <a:gd name="connsiteY2" fmla="*/ 3492443 h 4453840"/>
              <a:gd name="connsiteX3" fmla="*/ 763343 w 763343"/>
              <a:gd name="connsiteY3" fmla="*/ 4453840 h 4453840"/>
              <a:gd name="connsiteX4" fmla="*/ 0 w 763343"/>
              <a:gd name="connsiteY4" fmla="*/ 4453840 h 4453840"/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348442 w 763343"/>
              <a:gd name="connsiteY2" fmla="*/ 3492443 h 4453840"/>
              <a:gd name="connsiteX3" fmla="*/ 763343 w 763343"/>
              <a:gd name="connsiteY3" fmla="*/ 4453840 h 4453840"/>
              <a:gd name="connsiteX4" fmla="*/ 0 w 763343"/>
              <a:gd name="connsiteY4" fmla="*/ 4453840 h 4453840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48442 w 763343"/>
              <a:gd name="connsiteY3" fmla="*/ 3650771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1355 h 4611355"/>
              <a:gd name="connsiteX1" fmla="*/ 0 w 763343"/>
              <a:gd name="connsiteY1" fmla="*/ 157515 h 4611355"/>
              <a:gd name="connsiteX2" fmla="*/ 54380 w 763343"/>
              <a:gd name="connsiteY2" fmla="*/ 1257212 h 4611355"/>
              <a:gd name="connsiteX3" fmla="*/ 320247 w 763343"/>
              <a:gd name="connsiteY3" fmla="*/ 3706353 h 4611355"/>
              <a:gd name="connsiteX4" fmla="*/ 763343 w 763343"/>
              <a:gd name="connsiteY4" fmla="*/ 4611355 h 4611355"/>
              <a:gd name="connsiteX5" fmla="*/ 0 w 763343"/>
              <a:gd name="connsiteY5" fmla="*/ 4611355 h 4611355"/>
              <a:gd name="connsiteX0" fmla="*/ 0 w 763343"/>
              <a:gd name="connsiteY0" fmla="*/ 4611355 h 4611355"/>
              <a:gd name="connsiteX1" fmla="*/ 0 w 763343"/>
              <a:gd name="connsiteY1" fmla="*/ 157515 h 4611355"/>
              <a:gd name="connsiteX2" fmla="*/ 54380 w 763343"/>
              <a:gd name="connsiteY2" fmla="*/ 1257212 h 4611355"/>
              <a:gd name="connsiteX3" fmla="*/ 320247 w 763343"/>
              <a:gd name="connsiteY3" fmla="*/ 3706353 h 4611355"/>
              <a:gd name="connsiteX4" fmla="*/ 763343 w 763343"/>
              <a:gd name="connsiteY4" fmla="*/ 4611355 h 4611355"/>
              <a:gd name="connsiteX5" fmla="*/ 0 w 763343"/>
              <a:gd name="connsiteY5" fmla="*/ 4611355 h 46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343" h="4611355">
                <a:moveTo>
                  <a:pt x="0" y="4611355"/>
                </a:moveTo>
                <a:lnTo>
                  <a:pt x="0" y="157515"/>
                </a:lnTo>
                <a:cubicBezTo>
                  <a:pt x="19805" y="-404866"/>
                  <a:pt x="-3694" y="675138"/>
                  <a:pt x="54380" y="1257212"/>
                </a:cubicBezTo>
                <a:cubicBezTo>
                  <a:pt x="64116" y="1859427"/>
                  <a:pt x="176577" y="3160085"/>
                  <a:pt x="320247" y="3706353"/>
                </a:cubicBezTo>
                <a:cubicBezTo>
                  <a:pt x="415582" y="4092612"/>
                  <a:pt x="615644" y="4309688"/>
                  <a:pt x="763343" y="4611355"/>
                </a:cubicBezTo>
                <a:lnTo>
                  <a:pt x="0" y="461135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2876FA1-FBE4-984A-AC5D-9ED9ECF3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D79A69-7894-44F2-6B80-DBF0D541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Rettvinklet trekant 7">
            <a:extLst>
              <a:ext uri="{FF2B5EF4-FFF2-40B4-BE49-F238E27FC236}">
                <a16:creationId xmlns:a16="http://schemas.microsoft.com/office/drawing/2014/main" id="{6E1F24AD-8C43-C5F4-76BD-FE189D2766F9}"/>
              </a:ext>
            </a:extLst>
          </p:cNvPr>
          <p:cNvSpPr/>
          <p:nvPr userDrawn="1"/>
        </p:nvSpPr>
        <p:spPr>
          <a:xfrm rot="16200000">
            <a:off x="9602508" y="4201586"/>
            <a:ext cx="567632" cy="4611354"/>
          </a:xfrm>
          <a:custGeom>
            <a:avLst/>
            <a:gdLst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763343 w 763343"/>
              <a:gd name="connsiteY2" fmla="*/ 4453840 h 4453840"/>
              <a:gd name="connsiteX3" fmla="*/ 0 w 763343"/>
              <a:gd name="connsiteY3" fmla="*/ 4453840 h 4453840"/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348442 w 763343"/>
              <a:gd name="connsiteY2" fmla="*/ 3492443 h 4453840"/>
              <a:gd name="connsiteX3" fmla="*/ 763343 w 763343"/>
              <a:gd name="connsiteY3" fmla="*/ 4453840 h 4453840"/>
              <a:gd name="connsiteX4" fmla="*/ 0 w 763343"/>
              <a:gd name="connsiteY4" fmla="*/ 4453840 h 4453840"/>
              <a:gd name="connsiteX0" fmla="*/ 0 w 763343"/>
              <a:gd name="connsiteY0" fmla="*/ 4453840 h 4453840"/>
              <a:gd name="connsiteX1" fmla="*/ 0 w 763343"/>
              <a:gd name="connsiteY1" fmla="*/ 0 h 4453840"/>
              <a:gd name="connsiteX2" fmla="*/ 348442 w 763343"/>
              <a:gd name="connsiteY2" fmla="*/ 3492443 h 4453840"/>
              <a:gd name="connsiteX3" fmla="*/ 763343 w 763343"/>
              <a:gd name="connsiteY3" fmla="*/ 4453840 h 4453840"/>
              <a:gd name="connsiteX4" fmla="*/ 0 w 763343"/>
              <a:gd name="connsiteY4" fmla="*/ 4453840 h 4453840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48442 w 763343"/>
              <a:gd name="connsiteY3" fmla="*/ 3650771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2168 h 4612168"/>
              <a:gd name="connsiteX1" fmla="*/ 0 w 763343"/>
              <a:gd name="connsiteY1" fmla="*/ 158328 h 4612168"/>
              <a:gd name="connsiteX2" fmla="*/ 74522 w 763343"/>
              <a:gd name="connsiteY2" fmla="*/ 1249968 h 4612168"/>
              <a:gd name="connsiteX3" fmla="*/ 320247 w 763343"/>
              <a:gd name="connsiteY3" fmla="*/ 3707166 h 4612168"/>
              <a:gd name="connsiteX4" fmla="*/ 763343 w 763343"/>
              <a:gd name="connsiteY4" fmla="*/ 4612168 h 4612168"/>
              <a:gd name="connsiteX5" fmla="*/ 0 w 763343"/>
              <a:gd name="connsiteY5" fmla="*/ 4612168 h 4612168"/>
              <a:gd name="connsiteX0" fmla="*/ 0 w 763343"/>
              <a:gd name="connsiteY0" fmla="*/ 4611355 h 4611355"/>
              <a:gd name="connsiteX1" fmla="*/ 0 w 763343"/>
              <a:gd name="connsiteY1" fmla="*/ 157515 h 4611355"/>
              <a:gd name="connsiteX2" fmla="*/ 54380 w 763343"/>
              <a:gd name="connsiteY2" fmla="*/ 1257212 h 4611355"/>
              <a:gd name="connsiteX3" fmla="*/ 320247 w 763343"/>
              <a:gd name="connsiteY3" fmla="*/ 3706353 h 4611355"/>
              <a:gd name="connsiteX4" fmla="*/ 763343 w 763343"/>
              <a:gd name="connsiteY4" fmla="*/ 4611355 h 4611355"/>
              <a:gd name="connsiteX5" fmla="*/ 0 w 763343"/>
              <a:gd name="connsiteY5" fmla="*/ 4611355 h 4611355"/>
              <a:gd name="connsiteX0" fmla="*/ 0 w 763343"/>
              <a:gd name="connsiteY0" fmla="*/ 4611355 h 4611355"/>
              <a:gd name="connsiteX1" fmla="*/ 0 w 763343"/>
              <a:gd name="connsiteY1" fmla="*/ 157515 h 4611355"/>
              <a:gd name="connsiteX2" fmla="*/ 54380 w 763343"/>
              <a:gd name="connsiteY2" fmla="*/ 1257212 h 4611355"/>
              <a:gd name="connsiteX3" fmla="*/ 320247 w 763343"/>
              <a:gd name="connsiteY3" fmla="*/ 3706353 h 4611355"/>
              <a:gd name="connsiteX4" fmla="*/ 763343 w 763343"/>
              <a:gd name="connsiteY4" fmla="*/ 4611355 h 4611355"/>
              <a:gd name="connsiteX5" fmla="*/ 0 w 763343"/>
              <a:gd name="connsiteY5" fmla="*/ 4611355 h 46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343" h="4611355">
                <a:moveTo>
                  <a:pt x="0" y="4611355"/>
                </a:moveTo>
                <a:lnTo>
                  <a:pt x="0" y="157515"/>
                </a:lnTo>
                <a:cubicBezTo>
                  <a:pt x="19805" y="-404866"/>
                  <a:pt x="-3694" y="675138"/>
                  <a:pt x="54380" y="1257212"/>
                </a:cubicBezTo>
                <a:cubicBezTo>
                  <a:pt x="64116" y="1859427"/>
                  <a:pt x="176577" y="3160085"/>
                  <a:pt x="320247" y="3706353"/>
                </a:cubicBezTo>
                <a:cubicBezTo>
                  <a:pt x="415582" y="4092612"/>
                  <a:pt x="615644" y="4309688"/>
                  <a:pt x="763343" y="4611355"/>
                </a:cubicBezTo>
                <a:lnTo>
                  <a:pt x="0" y="46113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4AF1E-9173-ADC2-3908-A6A8979E02DF}"/>
              </a:ext>
            </a:extLst>
          </p:cNvPr>
          <p:cNvSpPr/>
          <p:nvPr userDrawn="1"/>
        </p:nvSpPr>
        <p:spPr>
          <a:xfrm>
            <a:off x="0" y="6606239"/>
            <a:ext cx="12192000" cy="251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5C309C-C1C5-DABA-EC45-94A4473B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64" y="6565381"/>
            <a:ext cx="516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nb-NO" sz="12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FE55165-69A6-5B1F-75FF-9EBA0642142F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02" y="6517618"/>
            <a:ext cx="1199487" cy="258118"/>
          </a:xfrm>
          <a:prstGeom prst="rect">
            <a:avLst/>
          </a:prstGeom>
        </p:spPr>
      </p:pic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FA7AE76F-1141-5B6C-E0AF-EBD3730ED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692" y="66020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nb-NO" sz="12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/>
              <a:t>Kilde:</a:t>
            </a:r>
          </a:p>
        </p:txBody>
      </p:sp>
    </p:spTree>
    <p:extLst>
      <p:ext uri="{BB962C8B-B14F-4D97-AF65-F5344CB8AC3E}">
        <p14:creationId xmlns:p14="http://schemas.microsoft.com/office/powerpoint/2010/main" val="264637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3" r:id="rId2"/>
    <p:sldLayoutId id="2147483836" r:id="rId3"/>
    <p:sldLayoutId id="2147483837" r:id="rId4"/>
    <p:sldLayoutId id="2147483839" r:id="rId5"/>
    <p:sldLayoutId id="2147483881" r:id="rId6"/>
    <p:sldLayoutId id="2147483888" r:id="rId7"/>
    <p:sldLayoutId id="2147483838" r:id="rId8"/>
    <p:sldLayoutId id="2147483869" r:id="rId9"/>
    <p:sldLayoutId id="2147483870" r:id="rId10"/>
    <p:sldLayoutId id="2147483884" r:id="rId11"/>
    <p:sldLayoutId id="2147483885" r:id="rId12"/>
    <p:sldLayoutId id="2147483886" r:id="rId13"/>
    <p:sldLayoutId id="2147483887" r:id="rId14"/>
    <p:sldLayoutId id="2147483878" r:id="rId15"/>
    <p:sldLayoutId id="2147483867" r:id="rId16"/>
    <p:sldLayoutId id="2147483841" r:id="rId17"/>
    <p:sldLayoutId id="2147483877" r:id="rId18"/>
    <p:sldLayoutId id="2147483883" r:id="rId19"/>
    <p:sldLayoutId id="2147483876" r:id="rId20"/>
    <p:sldLayoutId id="2147483875" r:id="rId21"/>
    <p:sldLayoutId id="2147483879" r:id="rId22"/>
    <p:sldLayoutId id="2147483874" r:id="rId23"/>
    <p:sldLayoutId id="2147483872" r:id="rId24"/>
    <p:sldLayoutId id="2147483873" r:id="rId25"/>
    <p:sldLayoutId id="2147483842" r:id="rId26"/>
    <p:sldLayoutId id="2147483843" r:id="rId27"/>
    <p:sldLayoutId id="2147483844" r:id="rId28"/>
    <p:sldLayoutId id="2147483845" r:id="rId29"/>
    <p:sldLayoutId id="2147483846" r:id="rId30"/>
    <p:sldLayoutId id="2147483893" r:id="rId31"/>
    <p:sldLayoutId id="2147483892" r:id="rId32"/>
    <p:sldLayoutId id="2147483894" r:id="rId33"/>
    <p:sldLayoutId id="2147483895" r:id="rId34"/>
    <p:sldLayoutId id="2147483896" r:id="rId35"/>
    <p:sldLayoutId id="2147483897" r:id="rId36"/>
    <p:sldLayoutId id="2147483882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32372-949C-1AE9-BF0F-627FE00CA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Elbuss vs. Dieselbuss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6D336A0-7869-9F1F-BB0A-A817C3CF4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b="1"/>
              <a:t>Når er elbuss lønnsomt?</a:t>
            </a:r>
          </a:p>
          <a:p>
            <a:endParaRPr lang="nb-NO"/>
          </a:p>
          <a:p>
            <a:r>
              <a:rPr lang="nb-NO"/>
              <a:t>Oppdragsgiver: NHO Transport og Kollektivtrafikkforeningen</a:t>
            </a:r>
          </a:p>
          <a:p>
            <a:r>
              <a:rPr lang="nb-NO" i="1"/>
              <a:t>Utført av Stakeholder AS</a:t>
            </a:r>
          </a:p>
          <a:p>
            <a:r>
              <a:rPr lang="nb-NO" i="1"/>
              <a:t> Svein Thompson og Håkon Iversen</a:t>
            </a:r>
          </a:p>
        </p:txBody>
      </p:sp>
    </p:spTree>
    <p:extLst>
      <p:ext uri="{BB962C8B-B14F-4D97-AF65-F5344CB8AC3E}">
        <p14:creationId xmlns:p14="http://schemas.microsoft.com/office/powerpoint/2010/main" val="211569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523CB6-A99D-81D7-EEC1-53FB5037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Konklusjon og anbefaling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FD2F77-F5FE-9D0C-D7F8-BB3445ED1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/>
              <a:buChar char="•"/>
            </a:pPr>
            <a:r>
              <a:rPr lang="nb-NO" sz="1600"/>
              <a:t>Elbuss er i dag det mest lønnsomme valget for de fleste fylkeskommunale ruter</a:t>
            </a:r>
          </a:p>
          <a:p>
            <a:pPr marL="228600" indent="-228600">
              <a:buFont typeface="Arial"/>
              <a:buChar char="•"/>
            </a:pPr>
            <a:r>
              <a:rPr lang="nb-NO" sz="1600"/>
              <a:t>Break-even nås etter 7,3 år – netto besparelse på 1,33 mill. kr per buss over 12 år</a:t>
            </a:r>
          </a:p>
          <a:p>
            <a:pPr marL="228600" indent="-228600">
              <a:buFont typeface="Arial"/>
              <a:buChar char="•"/>
            </a:pPr>
            <a:r>
              <a:rPr lang="nb-NO" sz="1600"/>
              <a:t>Avgiftspolitisk risiko er strukturelt mye høyere for diesel – og øker frem mot 2035</a:t>
            </a:r>
          </a:p>
          <a:p>
            <a:pPr marL="228600" indent="-228600">
              <a:buFont typeface="Arial"/>
              <a:buChar char="•"/>
            </a:pPr>
            <a:r>
              <a:rPr lang="nb-NO" sz="1600"/>
              <a:t>Usikkerhet i energipriser finnes, men elbuss er lønnsom i de fleste analyserte scenarioer</a:t>
            </a:r>
          </a:p>
          <a:p>
            <a:pPr marL="228600" indent="-228600">
              <a:buFont typeface="Arial"/>
              <a:buChar char="•"/>
            </a:pPr>
            <a:r>
              <a:rPr lang="nb-NO" sz="1600"/>
              <a:t>Ved årlige kjørelengder under 40 000 km svekkes lønnsomheten for elbussen vesentlig</a:t>
            </a:r>
          </a:p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E378CD-F11C-E949-F345-E2EC80837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4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9671749-88F7-2A37-878C-8887522F7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FAEFFBC-444A-3FCA-10DE-D73F667B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Sammendrag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DCEA86C-BE56-8F0B-8C68-84146FEE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56" y="1765202"/>
            <a:ext cx="10515600" cy="630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/>
              <a:t>Elbuss er i dag det rimeligste valget for fylkeskommunale bussruter i de fleste tilfeller</a:t>
            </a:r>
          </a:p>
          <a:p>
            <a:endParaRPr lang="nb-NO"/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CFB3FA47-DC40-A3D6-FC33-723B91003F24}"/>
              </a:ext>
            </a:extLst>
          </p:cNvPr>
          <p:cNvSpPr/>
          <p:nvPr/>
        </p:nvSpPr>
        <p:spPr>
          <a:xfrm>
            <a:off x="846256" y="2470473"/>
            <a:ext cx="2633472" cy="2377440"/>
          </a:xfrm>
          <a:prstGeom prst="rect">
            <a:avLst/>
          </a:prstGeom>
          <a:solidFill>
            <a:srgbClr val="F3F7F8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E9D2294B-E1AD-CFEB-F625-F2691CF2B9A5}"/>
              </a:ext>
            </a:extLst>
          </p:cNvPr>
          <p:cNvSpPr/>
          <p:nvPr/>
        </p:nvSpPr>
        <p:spPr>
          <a:xfrm>
            <a:off x="4592487" y="2470473"/>
            <a:ext cx="2633472" cy="2377440"/>
          </a:xfrm>
          <a:prstGeom prst="rect">
            <a:avLst/>
          </a:prstGeom>
          <a:solidFill>
            <a:srgbClr val="F3F7F8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B0594C29-EC6F-ACED-18F2-2AE8DAA92403}"/>
              </a:ext>
            </a:extLst>
          </p:cNvPr>
          <p:cNvSpPr/>
          <p:nvPr/>
        </p:nvSpPr>
        <p:spPr>
          <a:xfrm>
            <a:off x="8338718" y="2442190"/>
            <a:ext cx="2633472" cy="2377440"/>
          </a:xfrm>
          <a:prstGeom prst="rect">
            <a:avLst/>
          </a:prstGeom>
          <a:solidFill>
            <a:srgbClr val="F3F7F8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E462CCB6-E070-6D04-E44D-A2B1A9A8AB6B}"/>
              </a:ext>
            </a:extLst>
          </p:cNvPr>
          <p:cNvSpPr/>
          <p:nvPr/>
        </p:nvSpPr>
        <p:spPr>
          <a:xfrm>
            <a:off x="1154343" y="2916305"/>
            <a:ext cx="2377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>
                <a:solidFill>
                  <a:srgbClr val="2A9D5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1,33 mill. kr</a:t>
            </a:r>
            <a:endParaRPr lang="en-US" sz="260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1FE5526-1391-06F4-801E-E3EC23C323B8}"/>
              </a:ext>
            </a:extLst>
          </p:cNvPr>
          <p:cNvSpPr txBox="1"/>
          <p:nvPr/>
        </p:nvSpPr>
        <p:spPr>
          <a:xfrm>
            <a:off x="1102288" y="3575421"/>
            <a:ext cx="1885384" cy="55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rgbClr val="1A2B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Netto </a:t>
            </a:r>
            <a:r>
              <a:rPr lang="en-US" sz="1200" err="1">
                <a:solidFill>
                  <a:srgbClr val="1A2B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besparelse</a:t>
            </a:r>
            <a:endParaRPr lang="en-US" sz="1200"/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rgbClr val="1A2B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 12 </a:t>
            </a:r>
            <a:r>
              <a:rPr lang="en-US" sz="1200" err="1">
                <a:solidFill>
                  <a:srgbClr val="1A2B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år</a:t>
            </a:r>
            <a:endParaRPr lang="en-US" sz="120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77B6C396-6BF6-BA06-57DC-EC2ED4EB9197}"/>
              </a:ext>
            </a:extLst>
          </p:cNvPr>
          <p:cNvSpPr/>
          <p:nvPr/>
        </p:nvSpPr>
        <p:spPr>
          <a:xfrm>
            <a:off x="4848519" y="2916305"/>
            <a:ext cx="2377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>
                <a:solidFill>
                  <a:srgbClr val="0A7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7,3 år</a:t>
            </a:r>
            <a:endParaRPr lang="en-US" sz="260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26C1E8BE-9588-81C0-04FF-E8A2C9A08B23}"/>
              </a:ext>
            </a:extLst>
          </p:cNvPr>
          <p:cNvSpPr/>
          <p:nvPr/>
        </p:nvSpPr>
        <p:spPr>
          <a:xfrm>
            <a:off x="4848519" y="3446657"/>
            <a:ext cx="2377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rgbClr val="1A2B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Break-even</a:t>
            </a:r>
            <a:endParaRPr lang="en-US" sz="1200"/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rgbClr val="1A2B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ved 60 000 km/år</a:t>
            </a:r>
            <a:endParaRPr lang="en-US" sz="120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1533DD66-AB46-0570-41F5-145809A8F332}"/>
              </a:ext>
            </a:extLst>
          </p:cNvPr>
          <p:cNvSpPr/>
          <p:nvPr/>
        </p:nvSpPr>
        <p:spPr>
          <a:xfrm>
            <a:off x="8594750" y="2916305"/>
            <a:ext cx="2377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>
                <a:solidFill>
                  <a:srgbClr val="13B5C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4,73 kr/km</a:t>
            </a:r>
            <a:endParaRPr lang="en-US" sz="2600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72002996-635C-2F80-2DC9-54283FCC6035}"/>
              </a:ext>
            </a:extLst>
          </p:cNvPr>
          <p:cNvSpPr/>
          <p:nvPr/>
        </p:nvSpPr>
        <p:spPr>
          <a:xfrm>
            <a:off x="8594750" y="3463255"/>
            <a:ext cx="2377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rgbClr val="1A2B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Lavere driftskostnad</a:t>
            </a:r>
            <a:endParaRPr lang="en-US" sz="1200"/>
          </a:p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rgbClr val="1A2B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(Sør-Norge)</a:t>
            </a:r>
            <a:endParaRPr lang="en-US" sz="1200"/>
          </a:p>
        </p:txBody>
      </p:sp>
      <p:sp>
        <p:nvSpPr>
          <p:cNvPr id="19" name="Rektangel: avrundede hjørner 18">
            <a:extLst>
              <a:ext uri="{FF2B5EF4-FFF2-40B4-BE49-F238E27FC236}">
                <a16:creationId xmlns:a16="http://schemas.microsoft.com/office/drawing/2014/main" id="{773CC890-B910-C135-4228-F94B69196005}"/>
              </a:ext>
            </a:extLst>
          </p:cNvPr>
          <p:cNvSpPr/>
          <p:nvPr/>
        </p:nvSpPr>
        <p:spPr>
          <a:xfrm>
            <a:off x="1943169" y="5293745"/>
            <a:ext cx="7840301" cy="8962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/>
              <a:t>Elbuss er lønnsomt i nesten alle prisscenarioer over 12 år</a:t>
            </a:r>
            <a:r>
              <a:rPr lang="nb-NO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599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ED6F6B-8A57-8422-45C4-9C233360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Bakgrunn og metode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4B4EA9-097F-A5FF-15C5-A21CEC4712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nb-NO" sz="1800" b="1"/>
              <a:t>Oppdraget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600"/>
              <a:t>Stakeholder AS har på oppdrag fra NHO Transport og Kollektivtrafikkforeningen vurdert økonomien i bussruter drevet med elbuss versus dieselbuss. Analysen er basert på priser fra bussoperatører, Ruter og åpne kilder. </a:t>
            </a:r>
            <a:endParaRPr lang="nb-NO"/>
          </a:p>
          <a:p>
            <a:pPr>
              <a:lnSpc>
                <a:spcPct val="120000"/>
              </a:lnSpc>
              <a:buNone/>
            </a:pPr>
            <a:r>
              <a:rPr lang="nb-NO" sz="1600" b="1"/>
              <a:t>Usikkerheter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600"/>
              <a:t>Det er usikkerhet rundt flere av parameterne og beregningene er derfor ment som illustrerende anslag, ikke eksakte fasiter. Usikkerheten gjelder bla. svingninger i energipriser, varierende effekttariff og nettkapasitet, usikker restverdi for elbuss og faktisk levetid for batteriene til elbussene </a:t>
            </a:r>
          </a:p>
          <a:p>
            <a:pPr>
              <a:lnSpc>
                <a:spcPct val="120000"/>
              </a:lnSpc>
              <a:buNone/>
            </a:pPr>
            <a:r>
              <a:rPr lang="nb-NO" sz="1600" b="1"/>
              <a:t>Viktige forutsetninger:</a:t>
            </a:r>
            <a:r>
              <a:rPr lang="nb-NO" sz="1600"/>
              <a:t>  </a:t>
            </a:r>
          </a:p>
          <a:p>
            <a:pPr>
              <a:lnSpc>
                <a:spcPct val="120000"/>
              </a:lnSpc>
            </a:pPr>
            <a:r>
              <a:rPr lang="nb-NO" sz="1600"/>
              <a:t>12–15 m standardbuss  </a:t>
            </a:r>
          </a:p>
          <a:p>
            <a:pPr>
              <a:lnSpc>
                <a:spcPct val="120000"/>
              </a:lnSpc>
            </a:pPr>
            <a:r>
              <a:rPr lang="nb-NO" sz="1600"/>
              <a:t>60 000 km/år  </a:t>
            </a:r>
          </a:p>
          <a:p>
            <a:pPr>
              <a:lnSpc>
                <a:spcPct val="120000"/>
              </a:lnSpc>
            </a:pPr>
            <a:r>
              <a:rPr lang="nb-NO" sz="1600"/>
              <a:t>12-årskontrakt</a:t>
            </a:r>
          </a:p>
          <a:p>
            <a:pPr>
              <a:lnSpc>
                <a:spcPct val="120000"/>
              </a:lnSpc>
            </a:pPr>
            <a:r>
              <a:rPr lang="nb-NO" sz="1600"/>
              <a:t>Batteriets levetid forutsatt å vare kontraktsperioden ut</a:t>
            </a:r>
          </a:p>
          <a:p>
            <a:pPr>
              <a:lnSpc>
                <a:spcPct val="120000"/>
              </a:lnSpc>
            </a:pPr>
            <a:r>
              <a:rPr lang="nb-NO" sz="1600"/>
              <a:t>Ser på buss mot buss, og inkluderer ikke stordriftsfordeler</a:t>
            </a:r>
          </a:p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40E1808-0159-B560-9558-6353A21D45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nb-NO" sz="1800" b="1"/>
              <a:t>Metode</a:t>
            </a:r>
            <a:endParaRPr lang="nb-NO" sz="2800" b="1"/>
          </a:p>
          <a:p>
            <a:pPr>
              <a:lnSpc>
                <a:spcPct val="120000"/>
              </a:lnSpc>
              <a:buNone/>
            </a:pPr>
            <a:r>
              <a:rPr lang="nb-NO" sz="1600" b="1"/>
              <a:t>Break-</a:t>
            </a:r>
            <a:r>
              <a:rPr lang="nb-NO" sz="1600" b="1" err="1"/>
              <a:t>even</a:t>
            </a:r>
            <a:r>
              <a:rPr lang="nb-NO" sz="1600" b="1"/>
              <a:t> analyse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600"/>
              <a:t>Konstantprismodell som beregner ved hvilken kjørelengde elbussens lavere driftskostnader oppveier høyere investering</a:t>
            </a:r>
          </a:p>
          <a:p>
            <a:pPr marL="0" indent="0">
              <a:lnSpc>
                <a:spcPct val="120000"/>
              </a:lnSpc>
              <a:buNone/>
            </a:pPr>
            <a:endParaRPr lang="nb-NO"/>
          </a:p>
          <a:p>
            <a:pPr marL="0" indent="0">
              <a:lnSpc>
                <a:spcPct val="120000"/>
              </a:lnSpc>
              <a:buNone/>
            </a:pPr>
            <a:r>
              <a:rPr lang="nb-NO" sz="1600" b="1"/>
              <a:t>Netto nåverdi (NNV)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600"/>
              <a:t>Fremtidige besparelser diskontert med 4 % kalkulasjonsrente iht. Finansdepartementets veileder</a:t>
            </a:r>
          </a:p>
          <a:p>
            <a:pPr marL="0" indent="0">
              <a:lnSpc>
                <a:spcPct val="120000"/>
              </a:lnSpc>
              <a:buNone/>
            </a:pPr>
            <a:endParaRPr lang="nb-NO" sz="1600"/>
          </a:p>
          <a:p>
            <a:pPr marL="0" indent="0">
              <a:lnSpc>
                <a:spcPct val="120000"/>
              </a:lnSpc>
              <a:buNone/>
            </a:pPr>
            <a:r>
              <a:rPr lang="nb-NO" sz="1600" b="1"/>
              <a:t>Sensitivitetsanalyse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600"/>
              <a:t>Systematisk gjennomgang av ulike strøm- og dieselpriser</a:t>
            </a:r>
          </a:p>
          <a:p>
            <a:pPr marL="0" indent="0">
              <a:buNone/>
            </a:pPr>
            <a:endParaRPr lang="nb-NO" sz="1600" b="1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0F39B3D-E7E3-F04F-9629-2502FB6DC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C699829-8185-BD02-C01D-D8AE57E0F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354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02CED6-E9CD-37EA-9F3B-EE7F9D42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8" y="365126"/>
            <a:ext cx="11272046" cy="1030602"/>
          </a:xfrm>
        </p:spPr>
        <p:txBody>
          <a:bodyPr anchor="ctr">
            <a:normAutofit/>
          </a:bodyPr>
          <a:lstStyle/>
          <a:p>
            <a:r>
              <a:rPr lang="nb-NO" sz="2800"/>
              <a:t>Investeringskostnader (CAPEX)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79E56F-BC43-6C02-E1E4-3B2D65A93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98" y="2499634"/>
            <a:ext cx="5619252" cy="37768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b="1"/>
              <a:t>Dieselbuss</a:t>
            </a:r>
          </a:p>
          <a:p>
            <a:pPr>
              <a:buFont typeface="Arial"/>
              <a:buChar char="•"/>
            </a:pPr>
            <a:r>
              <a:rPr lang="nb-NO" sz="1800"/>
              <a:t>Kjøpspris buss: </a:t>
            </a:r>
            <a:r>
              <a:rPr lang="nb-NO" sz="1800" b="1"/>
              <a:t>3 000 000 kr</a:t>
            </a:r>
          </a:p>
          <a:p>
            <a:pPr>
              <a:buFont typeface="Arial"/>
              <a:buChar char="•"/>
            </a:pPr>
            <a:r>
              <a:rPr lang="nb-NO" sz="1800"/>
              <a:t>Ladeinfrastruktur: </a:t>
            </a:r>
            <a:r>
              <a:rPr lang="nb-NO" sz="1800" b="1"/>
              <a:t>0 kr</a:t>
            </a:r>
          </a:p>
          <a:p>
            <a:pPr>
              <a:buFont typeface="Arial"/>
              <a:buChar char="•"/>
            </a:pPr>
            <a:r>
              <a:rPr lang="nb-NO" sz="1800"/>
              <a:t>Restverdi ved </a:t>
            </a:r>
            <a:r>
              <a:rPr lang="nb-NO" sz="1800" err="1"/>
              <a:t>kontraktsslutt</a:t>
            </a:r>
            <a:r>
              <a:rPr lang="nb-NO" sz="1800"/>
              <a:t> (15%): </a:t>
            </a:r>
            <a:r>
              <a:rPr lang="nb-NO" sz="1800" b="1"/>
              <a:t>- 450 000 kr</a:t>
            </a:r>
          </a:p>
          <a:p>
            <a:pPr>
              <a:buFont typeface="Arial"/>
              <a:buChar char="•"/>
            </a:pPr>
            <a:r>
              <a:rPr lang="nb-NO" sz="1800" b="1"/>
              <a:t>Netto investering: 2 550 000 kr</a:t>
            </a:r>
          </a:p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5F7CCE-6364-A639-78E8-4537D27AC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2499634"/>
            <a:ext cx="5652794" cy="37768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200" b="1"/>
              <a:t>Elbuss</a:t>
            </a:r>
          </a:p>
          <a:p>
            <a:pPr marL="228600" indent="-228600">
              <a:buFont typeface="Arial"/>
              <a:buChar char="•"/>
            </a:pPr>
            <a:r>
              <a:rPr lang="nb-NO" sz="1800"/>
              <a:t>Kjøpspris buss: </a:t>
            </a:r>
            <a:r>
              <a:rPr lang="nb-NO" sz="1800" b="1"/>
              <a:t>4 500 000 kr</a:t>
            </a:r>
          </a:p>
          <a:p>
            <a:pPr marL="228600" indent="-228600">
              <a:buFont typeface="Arial"/>
              <a:buChar char="•"/>
            </a:pPr>
            <a:r>
              <a:rPr lang="nb-NO" sz="1800"/>
              <a:t>Ladeinfrastruktur (halvert): </a:t>
            </a:r>
            <a:r>
              <a:rPr lang="nb-NO" sz="1800" b="1"/>
              <a:t>479 500 kr</a:t>
            </a:r>
          </a:p>
          <a:p>
            <a:pPr marL="228600" indent="-228600">
              <a:buFont typeface="Arial"/>
              <a:buChar char="•"/>
            </a:pPr>
            <a:r>
              <a:rPr lang="nb-NO" sz="1800"/>
              <a:t>Restverdi ved </a:t>
            </a:r>
            <a:r>
              <a:rPr lang="nb-NO" sz="1800" err="1"/>
              <a:t>kontraktsslutt</a:t>
            </a:r>
            <a:r>
              <a:rPr lang="nb-NO" sz="1800"/>
              <a:t> (8%): </a:t>
            </a:r>
            <a:r>
              <a:rPr lang="nb-NO" sz="1800" b="1"/>
              <a:t>– 360 000 kr</a:t>
            </a:r>
          </a:p>
          <a:p>
            <a:pPr marL="228600" indent="-228600">
              <a:buFont typeface="Arial"/>
              <a:buChar char="•"/>
            </a:pPr>
            <a:r>
              <a:rPr lang="nb-NO" sz="1800" b="1"/>
              <a:t>Netto investering: 4 619 500 kr</a:t>
            </a:r>
          </a:p>
          <a:p>
            <a:endParaRPr lang="nb-NO" sz="22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785C076-30B9-AFB9-A5D6-E67E520D2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2692" y="6602070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A8E0F3-40EA-705F-4796-A5F827A382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64" y="6565381"/>
            <a:ext cx="51683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2617E1-5F5F-4910-BD3C-7C2934630B9E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1EE1BA1-731B-B1A1-BCAA-E37DA352E9E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7398" y="1684597"/>
            <a:ext cx="11272046" cy="526168"/>
          </a:xfrm>
        </p:spPr>
        <p:txBody>
          <a:bodyPr>
            <a:normAutofit/>
          </a:bodyPr>
          <a:lstStyle/>
          <a:p>
            <a:r>
              <a:rPr lang="nb-NO"/>
              <a:t>Elbuss har ~50 % høyere innkjøpspris – infrastrukturkostnad fordeles over levetiden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95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C8BAEC-0ED5-FDC7-5821-50DF2BD5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Driftskostnader per kilometer (OPEX)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BCB4D0-1C4A-B6D6-79B8-6D9903D9B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>
                <a:solidFill>
                  <a:srgbClr val="0C3C60"/>
                </a:solidFill>
              </a:rPr>
              <a:t>Besparelse per km: </a:t>
            </a:r>
          </a:p>
          <a:p>
            <a:pPr marL="0" indent="0">
              <a:buNone/>
            </a:pPr>
            <a:endParaRPr lang="nb-NO" sz="1800" b="1">
              <a:solidFill>
                <a:srgbClr val="464646"/>
              </a:solidFill>
            </a:endParaRPr>
          </a:p>
          <a:p>
            <a:pPr marL="0" indent="0">
              <a:buNone/>
            </a:pPr>
            <a:r>
              <a:rPr lang="nb-NO" sz="1800" b="1">
                <a:solidFill>
                  <a:srgbClr val="0C3C60"/>
                </a:solidFill>
              </a:rPr>
              <a:t>Sør-Norge</a:t>
            </a:r>
          </a:p>
          <a:p>
            <a:pPr marL="0" indent="0">
              <a:buNone/>
            </a:pPr>
            <a:r>
              <a:rPr lang="nb-NO" b="1">
                <a:solidFill>
                  <a:srgbClr val="00A33D"/>
                </a:solidFill>
              </a:rPr>
              <a:t>4,73 kr/km </a:t>
            </a:r>
          </a:p>
          <a:p>
            <a:pPr marL="0" indent="0">
              <a:buNone/>
            </a:pPr>
            <a:r>
              <a:rPr lang="nb-NO" sz="1400" i="1">
                <a:solidFill>
                  <a:srgbClr val="0C3C60"/>
                </a:solidFill>
              </a:rPr>
              <a:t>lavere OPEX for elbuss</a:t>
            </a:r>
          </a:p>
          <a:p>
            <a:pPr marL="0" indent="0">
              <a:buNone/>
            </a:pPr>
            <a:r>
              <a:rPr lang="nb-NO" sz="1200">
                <a:solidFill>
                  <a:srgbClr val="0C3C60"/>
                </a:solidFill>
              </a:rPr>
              <a:t>Elbussen koster markant mindre å drifte per kjørte kilometer takket være lavere energikostnader og redusert vedlikehold.</a:t>
            </a:r>
          </a:p>
          <a:p>
            <a:pPr marL="0" indent="0">
              <a:buNone/>
            </a:pPr>
            <a:endParaRPr lang="nb-NO" b="1">
              <a:solidFill>
                <a:srgbClr val="1FB383"/>
              </a:solidFill>
            </a:endParaRPr>
          </a:p>
          <a:p>
            <a:pPr marL="0" indent="0">
              <a:buNone/>
            </a:pPr>
            <a:r>
              <a:rPr lang="nb-NO" sz="1800" b="1">
                <a:solidFill>
                  <a:srgbClr val="0C3C60"/>
                </a:solidFill>
              </a:rPr>
              <a:t>Nord-Norge</a:t>
            </a:r>
            <a:endParaRPr lang="nb-NO" b="1">
              <a:solidFill>
                <a:srgbClr val="0C3C60"/>
              </a:solidFill>
            </a:endParaRPr>
          </a:p>
          <a:p>
            <a:pPr marL="0" indent="0">
              <a:buNone/>
            </a:pPr>
            <a:r>
              <a:rPr lang="nb-NO" b="1">
                <a:solidFill>
                  <a:srgbClr val="00A33D"/>
                </a:solidFill>
              </a:rPr>
              <a:t>5,37 kr/km </a:t>
            </a:r>
          </a:p>
          <a:p>
            <a:pPr marL="0" indent="0">
              <a:buNone/>
            </a:pPr>
            <a:r>
              <a:rPr lang="nb-NO" sz="1400" i="1">
                <a:solidFill>
                  <a:srgbClr val="0C3C60"/>
                </a:solidFill>
              </a:rPr>
              <a:t>lavere OPEX for elbuss</a:t>
            </a:r>
          </a:p>
          <a:p>
            <a:pPr marL="0" indent="0">
              <a:buNone/>
            </a:pPr>
            <a:r>
              <a:rPr lang="nb-NO" sz="1200">
                <a:solidFill>
                  <a:srgbClr val="0C3C60"/>
                </a:solidFill>
              </a:rPr>
              <a:t>I Nord-Norge er besparelsen enda høyere gitt en lavere gjennomsnittlig strømpris.</a:t>
            </a:r>
          </a:p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83D7A-C802-7F5D-7EE7-C2A1EE48A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11" name="KeyNumbers"/>
          <p:cNvSpPr>
            <a:spLocks noGrp="1"/>
          </p:cNvSpPr>
          <p:nvPr/>
        </p:nvSpPr>
        <p:spPr>
          <a:xfrm>
            <a:off x="508000" y="1727200"/>
            <a:ext cx="11176000" cy="279400"/>
          </a:xfrm>
          <a:prstGeom prst="rect">
            <a:avLst/>
          </a:prstGeom>
          <a:noFill/>
        </p:spPr>
        <p:txBody>
          <a:bodyPr/>
          <a:lstStyle/>
          <a:p>
            <a:pPr>
              <a:buNone/>
            </a:pPr>
            <a:endParaRPr lang="nb-NO" sz="1400"/>
          </a:p>
        </p:txBody>
      </p:sp>
      <p:graphicFrame>
        <p:nvGraphicFramePr>
          <p:cNvPr id="6" name="Chart OPEX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04796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584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3B722A-B2F5-B10B-CBBD-995BE57D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Avgifter og klimapolitisk risiko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064EF62-E5F0-C8CB-47F6-02DFDDE35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10" name="DieselBox"/>
          <p:cNvSpPr>
            <a:spLocks noGrp="1"/>
          </p:cNvSpPr>
          <p:nvPr/>
        </p:nvSpPr>
        <p:spPr>
          <a:xfrm>
            <a:off x="381000" y="1778000"/>
            <a:ext cx="5377004" cy="4459838"/>
          </a:xfrm>
          <a:prstGeom prst="rect">
            <a:avLst/>
          </a:prstGeom>
          <a:solidFill>
            <a:srgbClr val="FFF3E0"/>
          </a:solidFill>
        </p:spPr>
        <p:txBody>
          <a:bodyPr lIns="180000" tIns="180000" rIns="180000" bIns="180000"/>
          <a:lstStyle/>
          <a:p>
            <a:pPr>
              <a:buNone/>
            </a:pPr>
            <a:r>
              <a:rPr lang="nb-NO" sz="1800" b="1">
                <a:solidFill>
                  <a:srgbClr val="C0392B"/>
                </a:solidFill>
              </a:rPr>
              <a:t>Diesel – høy avgiftsrisiko</a:t>
            </a:r>
          </a:p>
          <a:p>
            <a:pPr>
              <a:lnSpc>
                <a:spcPct val="200000"/>
              </a:lnSpc>
            </a:pPr>
            <a:endParaRPr lang="nb-NO"/>
          </a:p>
          <a:p>
            <a:pPr marL="228600" indent="-228600">
              <a:lnSpc>
                <a:spcPct val="200000"/>
              </a:lnSpc>
              <a:buFont typeface="Arial"/>
              <a:buChar char="•"/>
            </a:pPr>
            <a:r>
              <a:rPr lang="nb-NO" sz="1400">
                <a:solidFill>
                  <a:srgbClr val="0C3C60"/>
                </a:solidFill>
              </a:rPr>
              <a:t>CO₂-avgift øker fra 4,42 → ~12 kr/l innen 2035</a:t>
            </a:r>
          </a:p>
          <a:p>
            <a:pPr marL="228600" indent="-228600">
              <a:lnSpc>
                <a:spcPct val="200000"/>
              </a:lnSpc>
              <a:buFont typeface="Arial"/>
              <a:buChar char="•"/>
            </a:pPr>
            <a:r>
              <a:rPr lang="nb-NO" sz="1400">
                <a:solidFill>
                  <a:srgbClr val="0C3C60"/>
                </a:solidFill>
              </a:rPr>
              <a:t>Biodrivstoffkrav: 20 % (2026) → 33 % (2030)</a:t>
            </a:r>
          </a:p>
          <a:p>
            <a:pPr marL="228600" indent="-228600">
              <a:lnSpc>
                <a:spcPct val="200000"/>
              </a:lnSpc>
              <a:buFont typeface="Arial"/>
              <a:buChar char="•"/>
            </a:pPr>
            <a:r>
              <a:rPr lang="nb-NO" sz="1400">
                <a:solidFill>
                  <a:srgbClr val="0C3C60"/>
                </a:solidFill>
              </a:rPr>
              <a:t>Biodrivstoff koster 8,25 kr mer per liter enn autodiesel</a:t>
            </a:r>
          </a:p>
          <a:p>
            <a:pPr marL="228600" indent="-228600">
              <a:lnSpc>
                <a:spcPct val="200000"/>
              </a:lnSpc>
              <a:buFont typeface="Arial"/>
              <a:buChar char="•"/>
            </a:pPr>
            <a:r>
              <a:rPr lang="nb-NO" sz="1400">
                <a:solidFill>
                  <a:srgbClr val="0C3C60"/>
                </a:solidFill>
              </a:rPr>
              <a:t>Klimapolitisk ekstrakost: +4,17 kr/l over 12-årsperioden</a:t>
            </a:r>
          </a:p>
        </p:txBody>
      </p:sp>
      <p:sp>
        <p:nvSpPr>
          <p:cNvPr id="11" name="ElbussBox"/>
          <p:cNvSpPr>
            <a:spLocks noGrp="1"/>
          </p:cNvSpPr>
          <p:nvPr/>
        </p:nvSpPr>
        <p:spPr>
          <a:xfrm>
            <a:off x="6223000" y="1778000"/>
            <a:ext cx="5130800" cy="4459838"/>
          </a:xfrm>
          <a:prstGeom prst="rect">
            <a:avLst/>
          </a:prstGeom>
          <a:solidFill>
            <a:srgbClr val="E8F5E9"/>
          </a:solidFill>
        </p:spPr>
        <p:txBody>
          <a:bodyPr lIns="180000" tIns="180000" rIns="180000" bIns="180000"/>
          <a:lstStyle/>
          <a:p>
            <a:pPr>
              <a:buNone/>
            </a:pPr>
            <a:r>
              <a:rPr lang="nb-NO" sz="1800" b="1">
                <a:solidFill>
                  <a:srgbClr val="1FB383"/>
                </a:solidFill>
              </a:rPr>
              <a:t>Elbuss – lav avgiftsrisiko</a:t>
            </a:r>
          </a:p>
          <a:p>
            <a:pPr>
              <a:lnSpc>
                <a:spcPct val="200000"/>
              </a:lnSpc>
            </a:pPr>
            <a:endParaRPr lang="nb-NO"/>
          </a:p>
          <a:p>
            <a:pPr marL="228600" indent="-228600">
              <a:lnSpc>
                <a:spcPct val="200000"/>
              </a:lnSpc>
              <a:buFont typeface="Arial"/>
              <a:buChar char="•"/>
            </a:pPr>
            <a:r>
              <a:rPr lang="nb-NO" sz="1400">
                <a:solidFill>
                  <a:srgbClr val="0C3C60"/>
                </a:solidFill>
              </a:rPr>
              <a:t>Elavgift: 7,13 øre/kWh – forutsatt uendret</a:t>
            </a:r>
          </a:p>
          <a:p>
            <a:pPr marL="228600" indent="-228600">
              <a:lnSpc>
                <a:spcPct val="200000"/>
              </a:lnSpc>
              <a:buFont typeface="Arial"/>
              <a:buChar char="•"/>
            </a:pPr>
            <a:r>
              <a:rPr lang="nb-NO" sz="1400">
                <a:solidFill>
                  <a:srgbClr val="0C3C60"/>
                </a:solidFill>
              </a:rPr>
              <a:t>Ingen CO₂-avgift på strøm</a:t>
            </a:r>
          </a:p>
          <a:p>
            <a:pPr marL="228600" indent="-228600">
              <a:lnSpc>
                <a:spcPct val="200000"/>
              </a:lnSpc>
              <a:buFont typeface="Arial"/>
              <a:buChar char="•"/>
            </a:pPr>
            <a:r>
              <a:rPr lang="nb-NO" sz="1400">
                <a:solidFill>
                  <a:srgbClr val="0C3C60"/>
                </a:solidFill>
              </a:rPr>
              <a:t>Ingen biodrivstoffkrav</a:t>
            </a:r>
          </a:p>
          <a:p>
            <a:pPr marL="228600" indent="-228600">
              <a:lnSpc>
                <a:spcPct val="200000"/>
              </a:lnSpc>
              <a:buFont typeface="Arial"/>
              <a:buChar char="•"/>
            </a:pPr>
            <a:r>
              <a:rPr lang="nb-NO" sz="1400">
                <a:solidFill>
                  <a:srgbClr val="0C3C60"/>
                </a:solidFill>
              </a:rPr>
              <a:t>Strukturelt lavere politisk risikoprofil</a:t>
            </a:r>
          </a:p>
          <a:p>
            <a:pPr marL="228600" indent="-228600">
              <a:lnSpc>
                <a:spcPct val="200000"/>
              </a:lnSpc>
              <a:buFont typeface="Arial"/>
              <a:buChar char="•"/>
            </a:pPr>
            <a:r>
              <a:rPr lang="nb-NO" sz="1400">
                <a:solidFill>
                  <a:srgbClr val="0C3C60"/>
                </a:solidFill>
              </a:rPr>
              <a:t>Kan bli berørt hvis det innføres digital veiprising. Tilsvarer 0,75 kr/km med dagens veibruksavgift</a:t>
            </a:r>
          </a:p>
        </p:txBody>
      </p:sp>
    </p:spTree>
    <p:extLst>
      <p:ext uri="{BB962C8B-B14F-4D97-AF65-F5344CB8AC3E}">
        <p14:creationId xmlns:p14="http://schemas.microsoft.com/office/powerpoint/2010/main" val="74567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12F859-4F21-7F85-896C-2D632547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Break-even analyse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01204-1722-F475-21B5-618C6F7B9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7</a:t>
            </a:fld>
            <a:endParaRPr lang="nb-NO"/>
          </a:p>
        </p:txBody>
      </p:sp>
      <p:graphicFrame>
        <p:nvGraphicFramePr>
          <p:cNvPr id="10" name="Chart BreakEven"/>
          <p:cNvGraphicFramePr/>
          <p:nvPr>
            <p:extLst>
              <p:ext uri="{D42A27DB-BD31-4B8C-83A1-F6EECF244321}">
                <p14:modId xmlns:p14="http://schemas.microsoft.com/office/powerpoint/2010/main" val="3890789219"/>
              </p:ext>
            </p:extLst>
          </p:nvPr>
        </p:nvGraphicFramePr>
        <p:xfrm>
          <a:off x="381000" y="1778000"/>
          <a:ext cx="6985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KeyStats"/>
          <p:cNvSpPr>
            <a:spLocks noGrp="1"/>
          </p:cNvSpPr>
          <p:nvPr/>
        </p:nvSpPr>
        <p:spPr>
          <a:xfrm>
            <a:off x="7620000" y="1778000"/>
            <a:ext cx="3235105" cy="4572000"/>
          </a:xfrm>
          <a:prstGeom prst="rect">
            <a:avLst/>
          </a:prstGeom>
          <a:solidFill>
            <a:srgbClr val="E8F5E9"/>
          </a:solidFill>
        </p:spPr>
        <p:txBody>
          <a:bodyPr lIns="180000" tIns="180000" rIns="180000" bIns="180000"/>
          <a:lstStyle/>
          <a:p>
            <a:pPr>
              <a:buNone/>
            </a:pPr>
            <a:r>
              <a:rPr lang="nb-NO" sz="1400" b="1"/>
              <a:t>Nøkkeltall</a:t>
            </a:r>
          </a:p>
          <a:p>
            <a:pPr>
              <a:buNone/>
            </a:pPr>
            <a:r>
              <a:rPr lang="nb-NO" sz="1100"/>
              <a:t>Break-even (basis)</a:t>
            </a:r>
          </a:p>
          <a:p>
            <a:pPr>
              <a:buNone/>
            </a:pPr>
            <a:r>
              <a:rPr lang="nb-NO" sz="2000" b="1">
                <a:solidFill>
                  <a:srgbClr val="1FB383"/>
                </a:solidFill>
              </a:rPr>
              <a:t>7,3 år</a:t>
            </a:r>
            <a:r>
              <a:rPr lang="nb-NO" sz="1100"/>
              <a:t>   437 839 km</a:t>
            </a:r>
          </a:p>
          <a:p>
            <a:pPr>
              <a:buNone/>
            </a:pPr>
            <a:r>
              <a:rPr lang="nb-NO" sz="1000" i="1"/>
              <a:t>Når elbussinvesteringen er inntjent</a:t>
            </a:r>
          </a:p>
          <a:p>
            <a:pPr>
              <a:buNone/>
            </a:pPr>
            <a:endParaRPr lang="nb-NO" sz="1100"/>
          </a:p>
          <a:p>
            <a:pPr>
              <a:buNone/>
            </a:pPr>
            <a:r>
              <a:rPr lang="nb-NO" sz="1100"/>
              <a:t>Break-</a:t>
            </a:r>
            <a:r>
              <a:rPr lang="nb-NO" sz="1100" err="1"/>
              <a:t>even</a:t>
            </a:r>
            <a:r>
              <a:rPr lang="nb-NO" sz="1100"/>
              <a:t> (NNV 4%)</a:t>
            </a:r>
          </a:p>
          <a:p>
            <a:pPr>
              <a:buNone/>
            </a:pPr>
            <a:r>
              <a:rPr lang="nb-NO" sz="2000" b="1">
                <a:solidFill>
                  <a:srgbClr val="0C3C60"/>
                </a:solidFill>
              </a:rPr>
              <a:t>9,3 år</a:t>
            </a:r>
            <a:r>
              <a:rPr lang="nb-NO" sz="1100"/>
              <a:t>   559 832 km</a:t>
            </a:r>
          </a:p>
          <a:p>
            <a:pPr>
              <a:buNone/>
            </a:pPr>
            <a:r>
              <a:rPr lang="nb-NO" sz="1000" i="1"/>
              <a:t>Når elbussinvesteringen er inntjent (nåverdijustert)</a:t>
            </a:r>
          </a:p>
          <a:p>
            <a:pPr>
              <a:buNone/>
            </a:pPr>
            <a:endParaRPr lang="nb-NO" sz="1100"/>
          </a:p>
          <a:p>
            <a:pPr>
              <a:buNone/>
            </a:pPr>
            <a:r>
              <a:rPr lang="nb-NO" sz="1100"/>
              <a:t>Min. km/år (Sør)</a:t>
            </a:r>
          </a:p>
          <a:p>
            <a:pPr>
              <a:buNone/>
            </a:pPr>
            <a:r>
              <a:rPr lang="nb-NO" sz="2000" b="1">
                <a:solidFill>
                  <a:srgbClr val="1FB383"/>
                </a:solidFill>
              </a:rPr>
              <a:t>36 500 </a:t>
            </a:r>
            <a:r>
              <a:rPr lang="nb-NO" sz="1100"/>
              <a:t>km/år</a:t>
            </a:r>
          </a:p>
          <a:p>
            <a:pPr>
              <a:buNone/>
            </a:pPr>
            <a:r>
              <a:rPr lang="nb-NO" sz="1000" i="1"/>
              <a:t>Minimumsbruk for at elbussen skal være lønnsom i Sør-Norge</a:t>
            </a:r>
          </a:p>
          <a:p>
            <a:pPr>
              <a:buNone/>
            </a:pPr>
            <a:endParaRPr lang="nb-NO" sz="1100"/>
          </a:p>
          <a:p>
            <a:pPr>
              <a:buNone/>
            </a:pPr>
            <a:r>
              <a:rPr lang="nb-NO" sz="1100"/>
              <a:t>Netto besparelse</a:t>
            </a:r>
          </a:p>
          <a:p>
            <a:pPr>
              <a:buNone/>
            </a:pPr>
            <a:r>
              <a:rPr lang="nb-NO" sz="2000" b="1">
                <a:solidFill>
                  <a:srgbClr val="0C3C60"/>
                </a:solidFill>
              </a:rPr>
              <a:t>1,33 mill.</a:t>
            </a:r>
            <a:r>
              <a:rPr lang="nb-NO" sz="1100"/>
              <a:t>  over 12 år</a:t>
            </a:r>
          </a:p>
          <a:p>
            <a:pPr>
              <a:buNone/>
            </a:pPr>
            <a:r>
              <a:rPr lang="nb-NO" sz="1000" i="1"/>
              <a:t>Total gevinst elbuss vs. diesel over kontraktsperioden</a:t>
            </a:r>
          </a:p>
        </p:txBody>
      </p:sp>
    </p:spTree>
    <p:extLst>
      <p:ext uri="{BB962C8B-B14F-4D97-AF65-F5344CB8AC3E}">
        <p14:creationId xmlns:p14="http://schemas.microsoft.com/office/powerpoint/2010/main" val="368400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58103A-AC00-541C-20C6-501A0695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Økt CO</a:t>
            </a:r>
            <a:r>
              <a:rPr lang="nb-NO" baseline="-25000"/>
              <a:t>2</a:t>
            </a:r>
            <a:r>
              <a:rPr lang="nb-NO"/>
              <a:t>-avgift viktig for elbussens lønnsomhet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CCD23A-C581-3CC0-A467-296FD39026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507792F-D2A2-90FB-D28C-028DED5A6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8</a:t>
            </a:fld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A2107C24-EB3B-F6CE-AAE0-7E52BB343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012834"/>
              </p:ext>
            </p:extLst>
          </p:nvPr>
        </p:nvGraphicFramePr>
        <p:xfrm>
          <a:off x="846138" y="1765300"/>
          <a:ext cx="8307006" cy="430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KeyStats">
            <a:extLst>
              <a:ext uri="{FF2B5EF4-FFF2-40B4-BE49-F238E27FC236}">
                <a16:creationId xmlns:a16="http://schemas.microsoft.com/office/drawing/2014/main" id="{0210C680-F771-2583-7AF2-C168E0D76B60}"/>
              </a:ext>
            </a:extLst>
          </p:cNvPr>
          <p:cNvSpPr>
            <a:spLocks noGrp="1"/>
          </p:cNvSpPr>
          <p:nvPr/>
        </p:nvSpPr>
        <p:spPr>
          <a:xfrm>
            <a:off x="9262412" y="1690688"/>
            <a:ext cx="2664975" cy="4170682"/>
          </a:xfrm>
          <a:prstGeom prst="rect">
            <a:avLst/>
          </a:prstGeom>
          <a:solidFill>
            <a:srgbClr val="E8F5E9"/>
          </a:solidFill>
        </p:spPr>
        <p:txBody>
          <a:bodyPr lIns="180000" tIns="180000" rIns="180000" bIns="180000"/>
          <a:lstStyle/>
          <a:p>
            <a:pPr>
              <a:buNone/>
            </a:pPr>
            <a:r>
              <a:rPr lang="nb-NO" sz="1400" b="1">
                <a:solidFill>
                  <a:schemeClr val="tx2"/>
                </a:solidFill>
              </a:rPr>
              <a:t>Det er bred politisk enighet om å øke CO</a:t>
            </a:r>
            <a:r>
              <a:rPr lang="nb-NO" sz="1400" b="1" baseline="-25000">
                <a:solidFill>
                  <a:schemeClr val="tx2"/>
                </a:solidFill>
              </a:rPr>
              <a:t>2</a:t>
            </a:r>
            <a:r>
              <a:rPr lang="nb-NO" sz="1400" b="1">
                <a:solidFill>
                  <a:schemeClr val="tx2"/>
                </a:solidFill>
              </a:rPr>
              <a:t>-avgiften til 3400 kroner/tonn CO</a:t>
            </a:r>
            <a:r>
              <a:rPr lang="nb-NO" sz="1400" b="1" baseline="-25000">
                <a:solidFill>
                  <a:schemeClr val="tx2"/>
                </a:solidFill>
              </a:rPr>
              <a:t>2</a:t>
            </a:r>
            <a:r>
              <a:rPr lang="nb-NO" sz="1400" b="1">
                <a:solidFill>
                  <a:schemeClr val="tx2"/>
                </a:solidFill>
              </a:rPr>
              <a:t> i 2035</a:t>
            </a:r>
          </a:p>
          <a:p>
            <a:pPr>
              <a:buNone/>
            </a:pPr>
            <a:endParaRPr lang="nb-NO" sz="1400" b="1">
              <a:solidFill>
                <a:schemeClr val="tx2"/>
              </a:solidFill>
            </a:endParaRPr>
          </a:p>
          <a:p>
            <a:pPr>
              <a:buNone/>
            </a:pPr>
            <a:r>
              <a:rPr lang="nb-NO" sz="1400" i="1">
                <a:solidFill>
                  <a:schemeClr val="tx2"/>
                </a:solidFill>
              </a:rPr>
              <a:t>Det betyr en avgift på nesten 12 kroner i 2035</a:t>
            </a:r>
          </a:p>
          <a:p>
            <a:pPr>
              <a:buNone/>
            </a:pPr>
            <a:endParaRPr lang="nb-NO" sz="1400" i="1">
              <a:solidFill>
                <a:schemeClr val="tx2"/>
              </a:solidFill>
            </a:endParaRPr>
          </a:p>
          <a:p>
            <a:pPr>
              <a:buNone/>
            </a:pPr>
            <a:r>
              <a:rPr lang="nb-NO" sz="1400" i="1">
                <a:solidFill>
                  <a:schemeClr val="tx2"/>
                </a:solidFill>
              </a:rPr>
              <a:t>I tillegg skal andelen av biodrivstoff øke fra 20 til 33 %, som også øker kostnadene for diesel</a:t>
            </a:r>
          </a:p>
          <a:p>
            <a:pPr>
              <a:buNone/>
            </a:pPr>
            <a:endParaRPr lang="nb-NO" sz="1400" b="1" i="1">
              <a:solidFill>
                <a:schemeClr val="tx2"/>
              </a:solidFill>
            </a:endParaRPr>
          </a:p>
          <a:p>
            <a:pPr>
              <a:buNone/>
            </a:pPr>
            <a:r>
              <a:rPr lang="nb-NO" sz="1400" i="1">
                <a:solidFill>
                  <a:schemeClr val="tx2"/>
                </a:solidFill>
              </a:rPr>
              <a:t>Vi har lagt inn en økt klimapolitisk kostnad på 4,17 kroner per liter for en 12-års kontrakt</a:t>
            </a:r>
          </a:p>
          <a:p>
            <a:pPr>
              <a:buNone/>
            </a:pPr>
            <a:endParaRPr lang="nb-NO" sz="1000" i="1"/>
          </a:p>
        </p:txBody>
      </p:sp>
    </p:spTree>
    <p:extLst>
      <p:ext uri="{BB962C8B-B14F-4D97-AF65-F5344CB8AC3E}">
        <p14:creationId xmlns:p14="http://schemas.microsoft.com/office/powerpoint/2010/main" val="130189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B51525-3313-8F91-38A6-4A4CF723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Sensitivitetsanalyse – år til break-</a:t>
            </a:r>
            <a:r>
              <a:rPr lang="nb-NO" err="1"/>
              <a:t>even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D84AA9A-81EE-9459-3611-A50CBC25B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9</a:t>
            </a:fld>
            <a:endParaRPr lang="nb-NO"/>
          </a:p>
        </p:txBody>
      </p:sp>
      <p:graphicFrame>
        <p:nvGraphicFramePr>
          <p:cNvPr id="3" name="Chart BreakEven">
            <a:extLst>
              <a:ext uri="{FF2B5EF4-FFF2-40B4-BE49-F238E27FC236}">
                <a16:creationId xmlns:a16="http://schemas.microsoft.com/office/drawing/2014/main" id="{3D34A395-8E15-D27E-DBB8-E382F6494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71422"/>
              </p:ext>
            </p:extLst>
          </p:nvPr>
        </p:nvGraphicFramePr>
        <p:xfrm>
          <a:off x="703908" y="1690688"/>
          <a:ext cx="8412932" cy="417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KeyStats">
            <a:extLst>
              <a:ext uri="{FF2B5EF4-FFF2-40B4-BE49-F238E27FC236}">
                <a16:creationId xmlns:a16="http://schemas.microsoft.com/office/drawing/2014/main" id="{391AE591-FAEF-2599-17BF-43C1E6018B06}"/>
              </a:ext>
            </a:extLst>
          </p:cNvPr>
          <p:cNvSpPr>
            <a:spLocks noGrp="1"/>
          </p:cNvSpPr>
          <p:nvPr/>
        </p:nvSpPr>
        <p:spPr>
          <a:xfrm>
            <a:off x="9226198" y="1690688"/>
            <a:ext cx="2664975" cy="3180076"/>
          </a:xfrm>
          <a:prstGeom prst="rect">
            <a:avLst/>
          </a:prstGeom>
          <a:solidFill>
            <a:srgbClr val="E8F5E9"/>
          </a:solidFill>
        </p:spPr>
        <p:txBody>
          <a:bodyPr lIns="180000" tIns="180000" rIns="180000" bIns="180000"/>
          <a:lstStyle/>
          <a:p>
            <a:r>
              <a:rPr lang="nb-NO" sz="1400" b="1">
                <a:solidFill>
                  <a:srgbClr val="0C3C60"/>
                </a:solidFill>
              </a:rPr>
              <a:t>Elbuss er lønnsomt innen kontraktsperioden innen de fleste prisscenarioer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>
              <a:solidFill>
                <a:srgbClr val="0C3C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C3C60"/>
                </a:solidFill>
              </a:rPr>
              <a:t>Elbuss er derimot ikke lønnsomt i et scenario hvor dieselprisen 15,55 kr/l og strømprisen er 1,14 NOK/kWh i gjennomsnitt hvert år i 12 år vil elbussen først være lønnsom etter kontraktsperioden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666270359"/>
      </p:ext>
    </p:extLst>
  </p:cSld>
  <p:clrMapOvr>
    <a:masterClrMapping/>
  </p:clrMapOvr>
</p:sld>
</file>

<file path=ppt/theme/theme1.xml><?xml version="1.0" encoding="utf-8"?>
<a:theme xmlns:a="http://schemas.openxmlformats.org/drawingml/2006/main" name="Vekst med rett bunnlinje - blå og grønn">
  <a:themeElements>
    <a:clrScheme name="Test til ny mal">
      <a:dk1>
        <a:sysClr val="windowText" lastClr="000000"/>
      </a:dk1>
      <a:lt1>
        <a:sysClr val="window" lastClr="FFFFFF"/>
      </a:lt1>
      <a:dk2>
        <a:srgbClr val="0C3C60"/>
      </a:dk2>
      <a:lt2>
        <a:srgbClr val="E7E6E6"/>
      </a:lt2>
      <a:accent1>
        <a:srgbClr val="0C3C60"/>
      </a:accent1>
      <a:accent2>
        <a:srgbClr val="D1E7E4"/>
      </a:accent2>
      <a:accent3>
        <a:srgbClr val="68EBB9"/>
      </a:accent3>
      <a:accent4>
        <a:srgbClr val="1FB383"/>
      </a:accent4>
      <a:accent5>
        <a:srgbClr val="954F72"/>
      </a:accent5>
      <a:accent6>
        <a:srgbClr val="F6C845"/>
      </a:accent6>
      <a:hlink>
        <a:srgbClr val="0563C1"/>
      </a:hlink>
      <a:folHlink>
        <a:srgbClr val="954F72"/>
      </a:folHlink>
    </a:clrScheme>
    <a:fontScheme name="Open Sans - Stakehold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8C32D15F-9618-4EB9-BF09-28892AE23820}" vid="{F22A2E85-A7EF-45DC-85F7-A70299EB643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18AF12E-6F1A-4237-B7A6-A16E7A5DB449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3d3a1754-9dec-4fad-8f07-92e169e9ce79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1481ea-6822-42be-b837-976ba1c32fab">
      <Terms xmlns="http://schemas.microsoft.com/office/infopath/2007/PartnerControls"/>
    </lcf76f155ced4ddcb4097134ff3c332f>
    <TaxCatchAll xmlns="a2e7bce6-c285-4a0a-a339-599b6a12a3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3CA8209F785D44A9C978EA29A742D4" ma:contentTypeVersion="13" ma:contentTypeDescription="Opprett et nytt dokument." ma:contentTypeScope="" ma:versionID="1f5f78d294fc2e27db5cbba71eb80e90">
  <xsd:schema xmlns:xsd="http://www.w3.org/2001/XMLSchema" xmlns:xs="http://www.w3.org/2001/XMLSchema" xmlns:p="http://schemas.microsoft.com/office/2006/metadata/properties" xmlns:ns2="941481ea-6822-42be-b837-976ba1c32fab" xmlns:ns3="a2e7bce6-c285-4a0a-a339-599b6a12a3c4" targetNamespace="http://schemas.microsoft.com/office/2006/metadata/properties" ma:root="true" ma:fieldsID="7e8d72a4f90e3877e1749b9096e0d476" ns2:_="" ns3:_="">
    <xsd:import namespace="941481ea-6822-42be-b837-976ba1c32fab"/>
    <xsd:import namespace="a2e7bce6-c285-4a0a-a339-599b6a12a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481ea-6822-42be-b837-976ba1c32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44ea6bc1-015d-4d42-bccc-f0b6395baf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7bce6-c285-4a0a-a339-599b6a12a3c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1419ebb-a48f-44ae-a89a-92c7f7c51d31}" ma:internalName="TaxCatchAll" ma:showField="CatchAllData" ma:web="a2e7bce6-c285-4a0a-a339-599b6a12a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74A7F-6E9C-4AB5-BFBB-FDC92C12AA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0C35AD-75CF-4EF3-9A32-A68E9A13D525}">
  <ds:schemaRefs>
    <ds:schemaRef ds:uri="941481ea-6822-42be-b837-976ba1c32fab"/>
    <ds:schemaRef ds:uri="a2e7bce6-c285-4a0a-a339-599b6a12a3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E5CFFE-C96E-4CC9-971D-FCFA8969AAAA}">
  <ds:schemaRefs>
    <ds:schemaRef ds:uri="941481ea-6822-42be-b837-976ba1c32fab"/>
    <ds:schemaRef ds:uri="a2e7bce6-c285-4a0a-a339-599b6a12a3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ppt_mal_8.25</Template>
  <TotalTime>0</TotalTime>
  <Words>782</Words>
  <Application>Microsoft Office PowerPoint</Application>
  <PresentationFormat>Widescreen</PresentationFormat>
  <Paragraphs>131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Trebuchet MS</vt:lpstr>
      <vt:lpstr>Vekst med rett bunnlinje - blå og grønn</vt:lpstr>
      <vt:lpstr>Elbuss vs. Dieselbuss</vt:lpstr>
      <vt:lpstr>Sammendrag</vt:lpstr>
      <vt:lpstr>Bakgrunn og metode</vt:lpstr>
      <vt:lpstr>Investeringskostnader (CAPEX)</vt:lpstr>
      <vt:lpstr>Driftskostnader per kilometer (OPEX)</vt:lpstr>
      <vt:lpstr>Avgifter og klimapolitisk risiko</vt:lpstr>
      <vt:lpstr>Break-even analyse</vt:lpstr>
      <vt:lpstr>Økt CO2-avgift viktig for elbussens lønnsomhet</vt:lpstr>
      <vt:lpstr>Sensitivitetsanalyse – år til break-even</vt:lpstr>
      <vt:lpstr>Konklusjon og anbefaling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Håkon Sollid Iversen</dc:creator>
  <cp:lastModifiedBy>Jon H. Stordrange</cp:lastModifiedBy>
  <cp:revision>2</cp:revision>
  <dcterms:created xsi:type="dcterms:W3CDTF">2026-04-20T08:38:15Z</dcterms:created>
  <dcterms:modified xsi:type="dcterms:W3CDTF">2026-04-26T16:15:54Z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0x0101005A3CA8209F785D44A9C978EA29A742D4</vt:lpwstr>
  </property>
  <property fmtid="{D5CDD505-2E9C-101B-9397-08002B2CF9AE}" pid="3" name="MediaServiceImageTags">
    <vt:lpwstr/>
  </property>
</Properties>
</file>